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5"/>
  </p:notesMasterIdLst>
  <p:sldIdLst>
    <p:sldId id="256" r:id="rId2"/>
    <p:sldId id="400" r:id="rId3"/>
    <p:sldId id="385" r:id="rId4"/>
    <p:sldId id="1380" r:id="rId5"/>
    <p:sldId id="458" r:id="rId6"/>
    <p:sldId id="383" r:id="rId7"/>
    <p:sldId id="358" r:id="rId8"/>
    <p:sldId id="347" r:id="rId9"/>
    <p:sldId id="386" r:id="rId10"/>
    <p:sldId id="387" r:id="rId11"/>
    <p:sldId id="1372" r:id="rId12"/>
    <p:sldId id="1373" r:id="rId13"/>
    <p:sldId id="1381" r:id="rId14"/>
    <p:sldId id="1389" r:id="rId15"/>
    <p:sldId id="1382" r:id="rId16"/>
    <p:sldId id="1385" r:id="rId17"/>
    <p:sldId id="1388" r:id="rId18"/>
    <p:sldId id="1375" r:id="rId19"/>
    <p:sldId id="1376" r:id="rId20"/>
    <p:sldId id="1379" r:id="rId21"/>
    <p:sldId id="1378" r:id="rId22"/>
    <p:sldId id="1374" r:id="rId23"/>
    <p:sldId id="337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D9EB"/>
    <a:srgbClr val="B31B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58" autoAdjust="0"/>
    <p:restoredTop sz="94660"/>
  </p:normalViewPr>
  <p:slideViewPr>
    <p:cSldViewPr>
      <p:cViewPr varScale="1">
        <p:scale>
          <a:sx n="70" d="100"/>
          <a:sy n="70" d="100"/>
        </p:scale>
        <p:origin x="1254" y="4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r Barrett" userId="201349466_tp_box_2" providerId="OAuth2" clId="{606DBCED-B4E0-4CEF-B81C-D51192CA348A}"/>
    <pc:docChg chg="modSld">
      <pc:chgData name="Christopher Barrett" userId="201349466_tp_box_2" providerId="OAuth2" clId="{606DBCED-B4E0-4CEF-B81C-D51192CA348A}" dt="2025-10-24T00:35:55.535" v="31" actId="20577"/>
      <pc:docMkLst>
        <pc:docMk/>
      </pc:docMkLst>
      <pc:sldChg chg="modSp mod">
        <pc:chgData name="Christopher Barrett" userId="201349466_tp_box_2" providerId="OAuth2" clId="{606DBCED-B4E0-4CEF-B81C-D51192CA348A}" dt="2025-10-24T00:35:55.535" v="31" actId="20577"/>
        <pc:sldMkLst>
          <pc:docMk/>
          <pc:sldMk cId="0" sldId="256"/>
        </pc:sldMkLst>
        <pc:spChg chg="mod">
          <ac:chgData name="Christopher Barrett" userId="201349466_tp_box_2" providerId="OAuth2" clId="{606DBCED-B4E0-4CEF-B81C-D51192CA348A}" dt="2025-10-24T00:35:55.535" v="31" actId="20577"/>
          <ac:spMkLst>
            <pc:docMk/>
            <pc:sldMk cId="0" sldId="256"/>
            <ac:spMk id="14343" creationId="{00000000-0000-0000-0000-000000000000}"/>
          </ac:spMkLst>
        </pc:spChg>
      </pc:sldChg>
    </pc:docChg>
  </pc:docChgLst>
  <pc:docChgLst>
    <pc:chgData name="Christopher Barrett" userId="201349466_tp_box_2" providerId="OAuth2" clId="{8D48E148-E881-4F70-95C2-1025091125E4}"/>
    <pc:docChg chg="custSel modSld">
      <pc:chgData name="Christopher Barrett" userId="201349466_tp_box_2" providerId="OAuth2" clId="{8D48E148-E881-4F70-95C2-1025091125E4}" dt="2025-10-23T21:53:06.837" v="85" actId="20577"/>
      <pc:docMkLst>
        <pc:docMk/>
      </pc:docMkLst>
      <pc:sldChg chg="modSp mod">
        <pc:chgData name="Christopher Barrett" userId="201349466_tp_box_2" providerId="OAuth2" clId="{8D48E148-E881-4F70-95C2-1025091125E4}" dt="2025-10-23T21:53:06.837" v="85" actId="20577"/>
        <pc:sldMkLst>
          <pc:docMk/>
          <pc:sldMk cId="0" sldId="256"/>
        </pc:sldMkLst>
        <pc:spChg chg="mod">
          <ac:chgData name="Christopher Barrett" userId="201349466_tp_box_2" providerId="OAuth2" clId="{8D48E148-E881-4F70-95C2-1025091125E4}" dt="2025-10-23T21:53:06.837" v="85" actId="20577"/>
          <ac:spMkLst>
            <pc:docMk/>
            <pc:sldMk cId="0" sldId="256"/>
            <ac:spMk id="1434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CC17A48-D010-4B40-AE19-2B0C870EC395}" type="datetimeFigureOut">
              <a:rPr lang="en-US"/>
              <a:pPr>
                <a:defRPr/>
              </a:pPr>
              <a:t>10/23/2025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F3135D7-3DA5-4D8A-9165-4852192112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8531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104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625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5BBBF-B58C-6342-1823-E3B79C39B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34247ADE-667A-1217-7EF8-A14FC0506D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5AD872F6-A202-9E6F-20F7-EF3F98E537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710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410BA-3852-B575-EDE3-FC96B7F97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141915C4-2068-8E32-36A6-B6C345AD9E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897E8A96-2737-AAAF-5F02-57A42FC1A40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974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54408-656D-9679-29FD-6168A729D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81393346-C1FA-ADB7-8B55-D0174191E93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98882DF2-D233-62C8-428B-1138B7F522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557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313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626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4554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5126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54223-1D67-229D-8180-C454B8BD8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6FD7C99A-7B2F-D040-5569-A5A382F368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E2A0DDFE-B993-FEC9-A908-FD1215AADFF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986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4600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D0A42-1AF6-2F94-EBD9-EE32FF804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9E5DF1F9-FE24-4447-09AD-608E89C84B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D8B31353-E8A8-D99D-171D-6C93F82F7F3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203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 anchor="b"/>
          <a:lstStyle/>
          <a:p>
            <a:pPr algn="r" defTabSz="865188"/>
            <a:fld id="{AD05091E-21BF-46CD-9A65-B577D1393174}" type="slidenum">
              <a:rPr lang="es-ES" sz="1300">
                <a:latin typeface="Times New Roman" pitchFamily="18" charset="0"/>
              </a:rPr>
              <a:pPr algn="r" defTabSz="865188"/>
              <a:t>22</a:t>
            </a:fld>
            <a:endParaRPr lang="es-ES" sz="1300">
              <a:latin typeface="Times New Roman" pitchFamily="18" charset="0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</p:spPr>
        <p:txBody>
          <a:bodyPr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 txBox="1">
            <a:spLocks noGrp="1" noChangeArrowheads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 anchor="b"/>
          <a:lstStyle/>
          <a:p>
            <a:pPr algn="r" defTabSz="865188"/>
            <a:fld id="{AD05091E-21BF-46CD-9A65-B577D1393174}" type="slidenum">
              <a:rPr lang="es-ES" sz="1300">
                <a:latin typeface="Times New Roman" pitchFamily="18" charset="0"/>
              </a:rPr>
              <a:pPr algn="r" defTabSz="865188"/>
              <a:t>23</a:t>
            </a:fld>
            <a:endParaRPr lang="es-ES" sz="1300">
              <a:latin typeface="Times New Roman" pitchFamily="18" charset="0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</p:spPr>
        <p:txBody>
          <a:bodyPr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92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E5503-69FE-6571-FB36-4105A6D9A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0BE70C0D-9BFB-54E6-56CD-CE746AC6194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DEFE5DF1-419F-9A98-DC7F-2438E64D62E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39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5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92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545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49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6B181-3069-4377-B4D6-77150BF4D133}" type="datetimeFigureOut">
              <a:rPr lang="en-US"/>
              <a:pPr>
                <a:defRPr/>
              </a:pPr>
              <a:t>10/23/2025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DEB63-0872-4BBA-B416-8E74F348AD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F35F4-6851-45EF-B127-D3FDDE2C70E7}" type="datetimeFigureOut">
              <a:rPr lang="en-US"/>
              <a:pPr>
                <a:defRPr/>
              </a:pPr>
              <a:t>10/23/2025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FDFFB-AFF8-4811-A49A-E8AD5395DB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525CD-C514-4F86-97DD-E7FF43D84A91}" type="datetimeFigureOut">
              <a:rPr lang="en-US"/>
              <a:pPr>
                <a:defRPr/>
              </a:pPr>
              <a:t>10/23/2025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81869-A094-4AFC-B47C-F57053FFBE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1C26C-499B-4E5D-915C-A89566355E58}" type="datetimeFigureOut">
              <a:rPr lang="en-US"/>
              <a:pPr>
                <a:defRPr/>
              </a:pPr>
              <a:t>10/23/2025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9EC6C-2FCD-4AAB-8538-C2696EDF87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7B5DE-6954-452F-9D78-460249942938}" type="datetimeFigureOut">
              <a:rPr lang="en-US"/>
              <a:pPr>
                <a:defRPr/>
              </a:pPr>
              <a:t>10/23/2025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C3452-3287-4B83-8290-DCC3DCA2DF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F2A66-3B6A-4915-8CEC-D9F3057EF57D}" type="datetimeFigureOut">
              <a:rPr lang="en-US"/>
              <a:pPr>
                <a:defRPr/>
              </a:pPr>
              <a:t>10/23/2025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E70B3-10C8-4ACC-BF02-6BC285557C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20DDD-5AFB-4F8D-8304-B32DB4C50DCF}" type="datetimeFigureOut">
              <a:rPr lang="en-US"/>
              <a:pPr>
                <a:defRPr/>
              </a:pPr>
              <a:t>10/23/2025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24DD5-3849-4605-9509-E29A85000D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CAB90-CF3C-40E6-AE90-3A13C8602B01}" type="datetimeFigureOut">
              <a:rPr lang="en-US"/>
              <a:pPr>
                <a:defRPr/>
              </a:pPr>
              <a:t>10/23/2025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F6B76-1AA2-47C6-9CB5-1019B110A2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FFF05-B77F-455B-B7D0-24B883D54827}" type="datetimeFigureOut">
              <a:rPr lang="en-US"/>
              <a:pPr>
                <a:defRPr/>
              </a:pPr>
              <a:t>10/23/2025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3EF57-D3AE-41C9-A436-06CD84C6C8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5BF87-5D63-4AAC-B26E-2E89BFD847D5}" type="datetimeFigureOut">
              <a:rPr lang="en-US"/>
              <a:pPr>
                <a:defRPr/>
              </a:pPr>
              <a:t>10/23/2025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3A01F-9136-41FB-8FA2-4E2EE416AD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74D08-4E79-4142-BD72-E62C05F81B36}" type="datetimeFigureOut">
              <a:rPr lang="en-US"/>
              <a:pPr>
                <a:defRPr/>
              </a:pPr>
              <a:t>10/23/2025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D25D8-19B6-4EC4-9A9E-D97AA52FE2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DE4593F-F91C-4AA3-9ADE-D1A032C30316}" type="datetimeFigureOut">
              <a:rPr lang="en-US"/>
              <a:pPr>
                <a:defRPr/>
              </a:pPr>
              <a:t>10/23/2025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9E1B14A-CDB6-46BA-9A56-9C82B20908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18" r:id="rId2"/>
    <p:sldLayoutId id="2147483717" r:id="rId3"/>
    <p:sldLayoutId id="2147483716" r:id="rId4"/>
    <p:sldLayoutId id="2147483715" r:id="rId5"/>
    <p:sldLayoutId id="2147483714" r:id="rId6"/>
    <p:sldLayoutId id="2147483713" r:id="rId7"/>
    <p:sldLayoutId id="2147483712" r:id="rId8"/>
    <p:sldLayoutId id="2147483711" r:id="rId9"/>
    <p:sldLayoutId id="2147483710" r:id="rId10"/>
    <p:sldLayoutId id="21474837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hyperlink" Target="https://doi.org/10.1017/S1740022819000354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ature.com/articles/d41586-023-02998-4" TargetMode="External"/><Relationship Id="rId5" Type="http://schemas.openxmlformats.org/officeDocument/2006/relationships/image" Target="../media/image42.png"/><Relationship Id="rId4" Type="http://schemas.openxmlformats.org/officeDocument/2006/relationships/hyperlink" Target="https://www.nber.org/digest/apr20/price-guarantee-spurred-vaccine-development-poor-nation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44.png"/><Relationship Id="rId4" Type="http://schemas.openxmlformats.org/officeDocument/2006/relationships/hyperlink" Target="https://www.thelancet.com/article/S0140-6736(20)30677-2/fulltext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hyperlink" Target="https://geneticliteracyproject.org/2017/12/08/women-know-geneticist-pamela-ronald-developer-gmo-flood-resistant-rice/" TargetMode="External"/><Relationship Id="rId7" Type="http://schemas.openxmlformats.org/officeDocument/2006/relationships/hyperlink" Target="https://www.andrewmsimons.com/" TargetMode="External"/><Relationship Id="rId12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anergy.wordpress.com/2011/08/30/presenting-the-fresh-life-toilet/" TargetMode="External"/><Relationship Id="rId11" Type="http://schemas.openxmlformats.org/officeDocument/2006/relationships/image" Target="../media/image48.emf"/><Relationship Id="rId5" Type="http://schemas.openxmlformats.org/officeDocument/2006/relationships/hyperlink" Target="https://sfp.ethz.ch/about-us/people/person-detail.html?persid=222935" TargetMode="External"/><Relationship Id="rId10" Type="http://schemas.openxmlformats.org/officeDocument/2006/relationships/image" Target="../media/image47.jpeg"/><Relationship Id="rId4" Type="http://schemas.openxmlformats.org/officeDocument/2006/relationships/hyperlink" Target="https://ilci.cornell.edu/our-team/mike-gore/" TargetMode="External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barrett.dyson.cornell.ed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8113" y="161925"/>
            <a:ext cx="8839200" cy="3495675"/>
          </a:xfrm>
          <a:prstGeom prst="rect">
            <a:avLst/>
          </a:prstGeom>
          <a:solidFill>
            <a:srgbClr val="B31B1B"/>
          </a:solidFill>
          <a:ln>
            <a:solidFill>
              <a:srgbClr val="B31B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3" cstate="print"/>
          <a:srcRect l="12500" t="11458" r="62500" b="79536"/>
          <a:stretch>
            <a:fillRect/>
          </a:stretch>
        </p:blipFill>
        <p:spPr bwMode="auto">
          <a:xfrm>
            <a:off x="204788" y="230188"/>
            <a:ext cx="3376612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TextBox 8"/>
          <p:cNvSpPr txBox="1">
            <a:spLocks noChangeArrowheads="1"/>
          </p:cNvSpPr>
          <p:nvPr/>
        </p:nvSpPr>
        <p:spPr bwMode="auto">
          <a:xfrm>
            <a:off x="609600" y="1453257"/>
            <a:ext cx="79248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Promoting rural development resilience amid agrifood systems transformation with some implications for China</a:t>
            </a:r>
          </a:p>
        </p:txBody>
      </p:sp>
      <p:sp>
        <p:nvSpPr>
          <p:cNvPr id="14343" name="TextBox 9"/>
          <p:cNvSpPr txBox="1">
            <a:spLocks noChangeArrowheads="1"/>
          </p:cNvSpPr>
          <p:nvPr/>
        </p:nvSpPr>
        <p:spPr bwMode="auto">
          <a:xfrm>
            <a:off x="228600" y="4066200"/>
            <a:ext cx="86868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+mn-lt"/>
              </a:rPr>
              <a:t>Christopher B. Barrett</a:t>
            </a:r>
          </a:p>
          <a:p>
            <a:pPr algn="ctr"/>
            <a:r>
              <a:rPr lang="en-US" sz="2400" dirty="0">
                <a:latin typeface="+mn-lt"/>
              </a:rPr>
              <a:t>Cornell University</a:t>
            </a:r>
          </a:p>
          <a:p>
            <a:pPr algn="ctr"/>
            <a:r>
              <a:rPr lang="en-US" sz="2400" dirty="0">
                <a:latin typeface="+mn-lt"/>
              </a:rPr>
              <a:t>Lecture at Renmin University, Beijing, China</a:t>
            </a:r>
          </a:p>
          <a:p>
            <a:pPr algn="ctr"/>
            <a:r>
              <a:rPr lang="en-US" sz="2400">
                <a:latin typeface="+mn-lt"/>
              </a:rPr>
              <a:t>October 29, 2025</a:t>
            </a:r>
            <a:endParaRPr lang="en-US" sz="2400" dirty="0">
              <a:latin typeface="+mn-lt"/>
            </a:endParaRPr>
          </a:p>
          <a:p>
            <a:pPr algn="ctr"/>
            <a:endParaRPr lang="en-US" sz="30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6"/>
          <p:cNvSpPr>
            <a:spLocks noChangeArrowheads="1"/>
          </p:cNvSpPr>
          <p:nvPr/>
        </p:nvSpPr>
        <p:spPr bwMode="auto">
          <a:xfrm flipV="1">
            <a:off x="134938" y="139700"/>
            <a:ext cx="8856662" cy="774700"/>
          </a:xfrm>
          <a:prstGeom prst="rect">
            <a:avLst/>
          </a:prstGeom>
          <a:solidFill>
            <a:srgbClr val="B31B1B"/>
          </a:solidFill>
          <a:ln w="25400" algn="ctr">
            <a:solidFill>
              <a:srgbClr val="B31B1B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8438" name="Rectangle 3"/>
          <p:cNvSpPr>
            <a:spLocks noChangeArrowheads="1"/>
          </p:cNvSpPr>
          <p:nvPr/>
        </p:nvSpPr>
        <p:spPr bwMode="auto">
          <a:xfrm>
            <a:off x="228600" y="992012"/>
            <a:ext cx="8704076" cy="1158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atin typeface="+mn-lt"/>
              </a:rPr>
              <a:t>Remedy: clear snails’ preferred habitat: submerged </a:t>
            </a:r>
            <a:r>
              <a:rPr lang="en-US" sz="2000" i="1" dirty="0" err="1">
                <a:effectLst/>
                <a:latin typeface="+mn-lt"/>
                <a:ea typeface="Calibri" panose="020F0502020204030204" pitchFamily="34" charset="0"/>
              </a:rPr>
              <a:t>Ceratophyllum</a:t>
            </a:r>
            <a:r>
              <a:rPr lang="en-US" sz="2000" i="1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+mn-lt"/>
                <a:ea typeface="Calibri" panose="020F0502020204030204" pitchFamily="34" charset="0"/>
              </a:rPr>
              <a:t>demersum</a:t>
            </a:r>
            <a:r>
              <a:rPr lang="en-US" sz="2000" i="1" dirty="0">
                <a:effectLst/>
                <a:latin typeface="+mn-lt"/>
                <a:ea typeface="Calibri" panose="020F0502020204030204" pitchFamily="34" charset="0"/>
              </a:rPr>
              <a:t>. 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en-US" sz="2000" b="1" i="1" dirty="0">
              <a:latin typeface="+mn-lt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en-US" sz="2000" b="1" i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en-US" sz="2000" b="1" i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en-US" sz="2000" b="1" i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en-US" sz="2000" b="1" i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en-US" sz="2000" b="1" i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en-US" sz="2000" b="1" i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en-US" sz="2000" b="1" i="1" dirty="0">
              <a:latin typeface="Times New Roman" panose="02020603050405020304" pitchFamily="18" charset="0"/>
            </a:endParaRPr>
          </a:p>
          <a:p>
            <a:endParaRPr lang="en-US" sz="2000" b="1" dirty="0">
              <a:latin typeface="+mn-lt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atin typeface="+mn-lt"/>
              </a:rPr>
              <a:t> 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E8EC3EA-D798-4509-8C4A-C22E593BE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44E67E0-5C78-48D0-8F0E-5371FE3FC7AD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4" b="2096"/>
          <a:stretch/>
        </p:blipFill>
        <p:spPr>
          <a:xfrm>
            <a:off x="320579" y="1561652"/>
            <a:ext cx="4096355" cy="22716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D6F712-CAA9-B2CA-C736-9E645CBD1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5839" y="1456260"/>
            <a:ext cx="3924300" cy="1286940"/>
          </a:xfrm>
          <a:prstGeom prst="rect">
            <a:avLst/>
          </a:prstGeom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id="{B5219430-CC68-9893-9E40-DF5C8D314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868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novel biocontrol method that benefits agriculture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F1FCFD-B35F-5BCC-0633-1949FD7BFD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4341296"/>
            <a:ext cx="2362200" cy="23167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B3CF9E-8577-F48D-7FE6-46BC283B99D1}"/>
              </a:ext>
            </a:extLst>
          </p:cNvPr>
          <p:cNvSpPr txBox="1"/>
          <p:nvPr/>
        </p:nvSpPr>
        <p:spPr>
          <a:xfrm>
            <a:off x="4616651" y="2803584"/>
            <a:ext cx="42067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+mn-lt"/>
              </a:rPr>
              <a:t>It works! Snails and infections (esp. S. </a:t>
            </a:r>
            <a:r>
              <a:rPr lang="en-US" sz="1800" b="1" dirty="0" err="1">
                <a:latin typeface="+mn-lt"/>
              </a:rPr>
              <a:t>mansoni</a:t>
            </a:r>
            <a:r>
              <a:rPr lang="en-US" sz="1800" b="1" dirty="0">
                <a:latin typeface="+mn-lt"/>
              </a:rPr>
              <a:t>) sharply reduced. Use the biomass as compost: </a:t>
            </a:r>
          </a:p>
          <a:p>
            <a:r>
              <a:rPr lang="en-US" sz="1800" b="1" dirty="0">
                <a:latin typeface="+mn-lt"/>
              </a:rPr>
              <a:t>Private B/C =[2.7,4.0]; Public B/C=[3.1,8.8] </a:t>
            </a:r>
          </a:p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D858FE-6657-E044-E6E4-4BB60E7738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579" y="3974036"/>
            <a:ext cx="5394421" cy="276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04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6"/>
          <p:cNvSpPr>
            <a:spLocks noChangeArrowheads="1"/>
          </p:cNvSpPr>
          <p:nvPr/>
        </p:nvSpPr>
        <p:spPr bwMode="auto">
          <a:xfrm flipV="1">
            <a:off x="182217" y="131516"/>
            <a:ext cx="8915400" cy="774700"/>
          </a:xfrm>
          <a:prstGeom prst="rect">
            <a:avLst/>
          </a:prstGeom>
          <a:solidFill>
            <a:srgbClr val="B31B1B"/>
          </a:solidFill>
          <a:ln w="25400" algn="ctr">
            <a:solidFill>
              <a:srgbClr val="B31B1B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D3C621-D069-4098-A153-DAAEC0E3E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868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Change agrifood systems structures</a:t>
            </a:r>
            <a:endParaRPr lang="en-US" sz="2800" b="1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390" name="Rectangle 3"/>
          <p:cNvSpPr>
            <a:spLocks noChangeArrowheads="1"/>
          </p:cNvSpPr>
          <p:nvPr/>
        </p:nvSpPr>
        <p:spPr bwMode="auto">
          <a:xfrm>
            <a:off x="228600" y="892475"/>
            <a:ext cx="8821738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>
              <a:buFont typeface="Arial" charset="0"/>
              <a:buNone/>
            </a:pPr>
            <a:r>
              <a:rPr lang="en-US" sz="2400" b="1" dirty="0">
                <a:latin typeface="Calibri" pitchFamily="34" charset="0"/>
              </a:rPr>
              <a:t>Agrifood systems are a common denominator to today’s </a:t>
            </a:r>
            <a:r>
              <a:rPr lang="en-US" sz="2400" b="1" dirty="0" err="1">
                <a:latin typeface="Calibri" pitchFamily="34" charset="0"/>
              </a:rPr>
              <a:t>polycrises</a:t>
            </a:r>
            <a:r>
              <a:rPr lang="en-US" sz="2400" b="1" dirty="0">
                <a:latin typeface="Calibri" pitchFamily="34" charset="0"/>
              </a:rPr>
              <a:t>.</a:t>
            </a:r>
          </a:p>
          <a:p>
            <a:pPr>
              <a:buFont typeface="Arial" charset="0"/>
              <a:buNone/>
            </a:pPr>
            <a:r>
              <a:rPr lang="en-US" sz="2400" b="1" dirty="0">
                <a:latin typeface="Calibri" pitchFamily="34" charset="0"/>
              </a:rPr>
              <a:t>Building resilience requires AFS transformation. </a:t>
            </a:r>
          </a:p>
          <a:p>
            <a:pPr>
              <a:buFont typeface="Arial" charset="0"/>
              <a:buNone/>
            </a:pPr>
            <a:endParaRPr lang="en-US" sz="2400" b="1" dirty="0">
              <a:latin typeface="Calibri" pitchFamily="34" charset="0"/>
            </a:endParaRPr>
          </a:p>
          <a:p>
            <a:pPr>
              <a:buFont typeface="Arial" charset="0"/>
              <a:buNone/>
            </a:pPr>
            <a:r>
              <a:rPr lang="en-US" sz="2400" b="1" dirty="0">
                <a:latin typeface="Calibri" pitchFamily="34" charset="0"/>
              </a:rPr>
              <a:t>Hard but feasible. Overcame similar threats in 1930s-60s by </a:t>
            </a:r>
            <a:r>
              <a:rPr lang="en-US" sz="2400" b="1" u="sng" dirty="0">
                <a:latin typeface="Calibri" pitchFamily="34" charset="0"/>
              </a:rPr>
              <a:t>bundling socio-technical innovations</a:t>
            </a:r>
            <a:r>
              <a:rPr lang="en-US" sz="2400" b="1" dirty="0">
                <a:latin typeface="Calibri" pitchFamily="34" charset="0"/>
              </a:rPr>
              <a:t>. </a:t>
            </a:r>
          </a:p>
          <a:p>
            <a:pPr>
              <a:buFont typeface="Arial" charset="0"/>
              <a:buNone/>
            </a:pPr>
            <a:endParaRPr lang="en-US" sz="2400" b="1" dirty="0">
              <a:latin typeface="Calibri" pitchFamily="34" charset="0"/>
            </a:endParaRPr>
          </a:p>
          <a:p>
            <a:pPr>
              <a:buFont typeface="Arial" charset="0"/>
              <a:buNone/>
            </a:pPr>
            <a:endParaRPr lang="en-US" sz="2400" b="1" dirty="0">
              <a:latin typeface="Calibri" pitchFamily="34" charset="0"/>
            </a:endParaRPr>
          </a:p>
          <a:p>
            <a:pPr>
              <a:buFont typeface="Arial" charset="0"/>
              <a:buNone/>
            </a:pPr>
            <a:endParaRPr lang="en-US" sz="2400" b="1" dirty="0">
              <a:latin typeface="Calibri" pitchFamily="34" charset="0"/>
            </a:endParaRPr>
          </a:p>
          <a:p>
            <a:pPr>
              <a:buFont typeface="Arial" charset="0"/>
              <a:buNone/>
            </a:pPr>
            <a:endParaRPr lang="en-US" sz="2400" b="1" dirty="0">
              <a:latin typeface="Calibri" pitchFamily="34" charset="0"/>
            </a:endParaRPr>
          </a:p>
          <a:p>
            <a:pPr>
              <a:buFont typeface="Arial" charset="0"/>
              <a:buNone/>
            </a:pPr>
            <a:endParaRPr lang="en-US" sz="2400" b="1" dirty="0">
              <a:latin typeface="Calibri" pitchFamily="34" charset="0"/>
            </a:endParaRPr>
          </a:p>
          <a:p>
            <a:pPr>
              <a:buFont typeface="Arial" charset="0"/>
              <a:buNone/>
            </a:pPr>
            <a:endParaRPr lang="en-US" sz="2400" b="1" dirty="0">
              <a:latin typeface="Calibri" pitchFamily="34" charset="0"/>
            </a:endParaRPr>
          </a:p>
          <a:p>
            <a:pPr>
              <a:buFont typeface="Arial" charset="0"/>
              <a:buNone/>
            </a:pPr>
            <a:endParaRPr lang="en-US" sz="2400" b="1" dirty="0">
              <a:latin typeface="Calibri" pitchFamily="34" charset="0"/>
            </a:endParaRPr>
          </a:p>
          <a:p>
            <a:pPr>
              <a:buFont typeface="Arial" charset="0"/>
              <a:buNone/>
            </a:pPr>
            <a:endParaRPr lang="en-US" sz="2400" b="1" dirty="0">
              <a:latin typeface="Calibri" pitchFamily="34" charset="0"/>
            </a:endParaRPr>
          </a:p>
          <a:p>
            <a:pPr>
              <a:buFont typeface="Arial" charset="0"/>
              <a:buNone/>
            </a:pPr>
            <a:endParaRPr lang="en-US" sz="2400" b="1" dirty="0">
              <a:latin typeface="Calibri" pitchFamily="34" charset="0"/>
            </a:endParaRPr>
          </a:p>
          <a:p>
            <a:pPr>
              <a:buFont typeface="Arial" charset="0"/>
              <a:buNone/>
            </a:pPr>
            <a:r>
              <a:rPr lang="en-US" sz="2400" b="1" dirty="0">
                <a:latin typeface="Calibri" pitchFamily="34" charset="0"/>
              </a:rPr>
              <a:t>Resurrect that strategy but tailor to current needs.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1CA3A9-8CCA-52D8-6F5A-56614DDCB159}"/>
              </a:ext>
            </a:extLst>
          </p:cNvPr>
          <p:cNvGrpSpPr/>
          <p:nvPr/>
        </p:nvGrpSpPr>
        <p:grpSpPr>
          <a:xfrm>
            <a:off x="2631498" y="3246991"/>
            <a:ext cx="3158950" cy="3029508"/>
            <a:chOff x="239477" y="3665056"/>
            <a:chExt cx="3486481" cy="33711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3CBA383-0B09-71EA-D620-82A3BC4F7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00" y="3665056"/>
              <a:ext cx="3342032" cy="227753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A9AC845-6956-8145-55B8-6C53399A231E}"/>
                </a:ext>
              </a:extLst>
            </p:cNvPr>
            <p:cNvSpPr txBox="1"/>
            <p:nvPr/>
          </p:nvSpPr>
          <p:spPr>
            <a:xfrm>
              <a:off x="239477" y="6008753"/>
              <a:ext cx="3486481" cy="1027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0" i="0" dirty="0">
                  <a:effectLst/>
                  <a:latin typeface="+mn-lt"/>
                </a:rPr>
                <a:t>Yield of maize (tons per hectare) and percentage area sown to hybrid seed, USA, 1900–70. Source: </a:t>
              </a:r>
              <a:r>
                <a:rPr lang="en-US" sz="1200" b="0" i="0" dirty="0">
                  <a:effectLst/>
                  <a:latin typeface="+mn-lt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Byerlee (2020)</a:t>
              </a:r>
              <a:endParaRPr lang="en-US" sz="1200" dirty="0">
                <a:latin typeface="+mn-lt"/>
              </a:endParaRPr>
            </a:p>
            <a:p>
              <a:endParaRPr lang="en-US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E4D9CD-0F46-1141-35ED-55AD1B2140CB}"/>
              </a:ext>
            </a:extLst>
          </p:cNvPr>
          <p:cNvGrpSpPr/>
          <p:nvPr/>
        </p:nvGrpSpPr>
        <p:grpSpPr>
          <a:xfrm>
            <a:off x="5745850" y="3282772"/>
            <a:ext cx="3310035" cy="2352315"/>
            <a:chOff x="5668569" y="3143750"/>
            <a:chExt cx="3310035" cy="235231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4C961A7-9D84-8960-4350-A85673DBA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57765" y="3143750"/>
              <a:ext cx="3220839" cy="1781231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57EC416-26EF-B899-A449-33D0D907DF34}"/>
                </a:ext>
              </a:extLst>
            </p:cNvPr>
            <p:cNvSpPr txBox="1"/>
            <p:nvPr/>
          </p:nvSpPr>
          <p:spPr>
            <a:xfrm>
              <a:off x="5668569" y="4911290"/>
              <a:ext cx="12526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i="0" dirty="0">
                  <a:effectLst/>
                  <a:latin typeface="+mn-lt"/>
                </a:rPr>
                <a:t>Source: IRRI</a:t>
              </a:r>
              <a:endParaRPr lang="en-US" sz="1400" dirty="0">
                <a:latin typeface="+mn-lt"/>
              </a:endParaRPr>
            </a:p>
            <a:p>
              <a:endParaRPr lang="en-US" dirty="0"/>
            </a:p>
          </p:txBody>
        </p:sp>
      </p:grpSp>
      <p:pic>
        <p:nvPicPr>
          <p:cNvPr id="8" name="Picture 7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B4F65AE0-381E-8A74-902E-B3788ED43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85" y="3014327"/>
            <a:ext cx="1983693" cy="280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83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6"/>
          <p:cNvSpPr>
            <a:spLocks noChangeArrowheads="1"/>
          </p:cNvSpPr>
          <p:nvPr/>
        </p:nvSpPr>
        <p:spPr bwMode="auto">
          <a:xfrm flipV="1">
            <a:off x="134938" y="139700"/>
            <a:ext cx="8915400" cy="774700"/>
          </a:xfrm>
          <a:prstGeom prst="rect">
            <a:avLst/>
          </a:prstGeom>
          <a:solidFill>
            <a:srgbClr val="B31B1B"/>
          </a:solidFill>
          <a:ln w="25400" algn="ctr">
            <a:solidFill>
              <a:srgbClr val="B31B1B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FFDBCDF6-DF16-04DD-263A-3BD12B63367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6" t="30277" r="68269" b="49399"/>
          <a:stretch/>
        </p:blipFill>
        <p:spPr bwMode="auto">
          <a:xfrm>
            <a:off x="304800" y="2577997"/>
            <a:ext cx="3505200" cy="28691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81CC47-D738-302E-CC2A-52737A57E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868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Define objectives correctly for AFS transformation</a:t>
            </a:r>
            <a:endParaRPr lang="en-US" sz="2800" b="1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57969" y="1003300"/>
            <a:ext cx="86868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>
              <a:buFont typeface="Arial" charset="0"/>
              <a:buNone/>
            </a:pPr>
            <a:r>
              <a:rPr lang="en-US" sz="2000" b="1" dirty="0">
                <a:latin typeface="+mn-lt"/>
              </a:rPr>
              <a:t>Priorities no longer need increasing yields / calorie availability.</a:t>
            </a:r>
          </a:p>
          <a:p>
            <a:pPr>
              <a:buFont typeface="Arial" charset="0"/>
              <a:buNone/>
            </a:pPr>
            <a:endParaRPr lang="en-US" sz="20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Need sustainable, resilient TFP growth and induced demand shifts </a:t>
            </a:r>
          </a:p>
          <a:p>
            <a:r>
              <a:rPr lang="en-US" sz="20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to build healthy, equitable, resilient and sustainable AFS.</a:t>
            </a:r>
          </a:p>
          <a:p>
            <a:endParaRPr lang="en-US" sz="2000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charset="0"/>
              <a:buNone/>
            </a:pPr>
            <a:endParaRPr lang="en-US" sz="2400" dirty="0">
              <a:latin typeface="Calibri" pitchFamily="34" charset="0"/>
            </a:endParaRPr>
          </a:p>
        </p:txBody>
      </p:sp>
      <p:pic>
        <p:nvPicPr>
          <p:cNvPr id="8" name="Picture 7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BA5D281B-7D24-3884-34B2-D1FA893735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706" y="2451866"/>
            <a:ext cx="2934694" cy="414309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30114B7-61EE-B212-6511-EC1360C5314D}"/>
              </a:ext>
            </a:extLst>
          </p:cNvPr>
          <p:cNvGrpSpPr/>
          <p:nvPr/>
        </p:nvGrpSpPr>
        <p:grpSpPr>
          <a:xfrm>
            <a:off x="296186" y="5694082"/>
            <a:ext cx="4499267" cy="865762"/>
            <a:chOff x="2808051" y="2728608"/>
            <a:chExt cx="6707388" cy="140078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B9F0652-28B9-D3DE-8493-513B3E897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08051" y="2728608"/>
              <a:ext cx="6575898" cy="140078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649FF55-4941-9683-A1BD-292D04CF5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08035" y="3263629"/>
              <a:ext cx="3307404" cy="1653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090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122D9-91CF-3578-407E-D0E5BEB85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6">
            <a:extLst>
              <a:ext uri="{FF2B5EF4-FFF2-40B4-BE49-F238E27FC236}">
                <a16:creationId xmlns:a16="http://schemas.microsoft.com/office/drawing/2014/main" id="{08FED315-AAC2-5900-7240-C0A67B36B346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34938" y="139700"/>
            <a:ext cx="8856662" cy="774700"/>
          </a:xfrm>
          <a:prstGeom prst="rect">
            <a:avLst/>
          </a:prstGeom>
          <a:solidFill>
            <a:srgbClr val="B31B1B"/>
          </a:solidFill>
          <a:ln w="25400" algn="ctr">
            <a:solidFill>
              <a:srgbClr val="B31B1B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8438" name="Rectangle 3">
            <a:extLst>
              <a:ext uri="{FF2B5EF4-FFF2-40B4-BE49-F238E27FC236}">
                <a16:creationId xmlns:a16="http://schemas.microsoft.com/office/drawing/2014/main" id="{5B60715D-4D14-8B5F-C3D0-C45C64ADE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690" y="1003300"/>
            <a:ext cx="8774910" cy="145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marL="457200" indent="-457200" eaLnBrk="1" hangingPunct="1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400" b="1" dirty="0">
                <a:latin typeface="+mn-lt"/>
              </a:rPr>
              <a:t>Co-create context-appropriate bundles of socio-technical innovations. With climate change need accelerated feedback. 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+mn-lt"/>
              </a:rPr>
              <a:t>      (Science &amp; Technology Backyards may be a global model!)</a:t>
            </a:r>
          </a:p>
          <a:p>
            <a:r>
              <a:rPr lang="en-US" sz="24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- Solutions are never just technical</a:t>
            </a:r>
          </a:p>
          <a:p>
            <a:r>
              <a:rPr lang="en-US" sz="24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- Populations are never homogeneous</a:t>
            </a:r>
          </a:p>
          <a:p>
            <a:r>
              <a:rPr lang="en-US" sz="24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- Political economy requires coalition building, esp. to address the ‘creative destruction’ intrinsic to innovation.</a:t>
            </a:r>
          </a:p>
          <a:p>
            <a:r>
              <a:rPr lang="en-US" sz="24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Think in terms of bundles, not magic bullets.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sz="2400" b="1" dirty="0"/>
          </a:p>
          <a:p>
            <a:pPr marL="457200" indent="-457200" eaLnBrk="1" hangingPunct="1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sz="2400" b="1" dirty="0">
              <a:latin typeface="+mn-lt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latin typeface="+mn-lt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87E6B371-F5B0-5865-C045-389BD278E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7944F845-8F4A-33C1-2161-A9714E98E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868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Key steps in AFS transformation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680DCF8-40CC-F925-D6D7-66F552CE0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A475D0E-02BF-48B8-8393-65FBE1FABE6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6" t="12479" r="1" b="11427"/>
          <a:stretch/>
        </p:blipFill>
        <p:spPr bwMode="auto">
          <a:xfrm>
            <a:off x="199462" y="4114800"/>
            <a:ext cx="4678017" cy="24599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82714C8-12D5-E6E3-A991-6B2A4686E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7237" y="5621832"/>
            <a:ext cx="4436763" cy="119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89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8C513-0751-D497-C129-E39AC37E1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6">
            <a:extLst>
              <a:ext uri="{FF2B5EF4-FFF2-40B4-BE49-F238E27FC236}">
                <a16:creationId xmlns:a16="http://schemas.microsoft.com/office/drawing/2014/main" id="{933476EC-5E8A-BEFC-B6D4-6E6F12DCA4D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34938" y="139700"/>
            <a:ext cx="8856662" cy="774700"/>
          </a:xfrm>
          <a:prstGeom prst="rect">
            <a:avLst/>
          </a:prstGeom>
          <a:solidFill>
            <a:srgbClr val="B31B1B"/>
          </a:solidFill>
          <a:ln w="25400" algn="ctr">
            <a:solidFill>
              <a:srgbClr val="B31B1B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8438" name="Rectangle 3">
            <a:extLst>
              <a:ext uri="{FF2B5EF4-FFF2-40B4-BE49-F238E27FC236}">
                <a16:creationId xmlns:a16="http://schemas.microsoft.com/office/drawing/2014/main" id="{DC1F1651-9421-8A62-3C69-EBFC47729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690" y="1003300"/>
            <a:ext cx="8774910" cy="145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+mn-lt"/>
              </a:rPr>
              <a:t>2. Reduce food’s land and water (and chemical) footprint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sz="2000" b="1" dirty="0">
              <a:latin typeface="+mn-lt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5B3F9F3-E764-2B91-14FB-1F7013D58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4E14EE32-1863-0ACF-6627-8E4BFA10E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868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Key steps in AFS transformation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8C6B8AD-C7B4-1FE4-0437-041998A44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EA31C07-603A-FCCD-DF18-606F6E125C64}"/>
              </a:ext>
            </a:extLst>
          </p:cNvPr>
          <p:cNvGrpSpPr/>
          <p:nvPr/>
        </p:nvGrpSpPr>
        <p:grpSpPr>
          <a:xfrm>
            <a:off x="5906946" y="1615324"/>
            <a:ext cx="3133682" cy="2255754"/>
            <a:chOff x="5181600" y="4435906"/>
            <a:chExt cx="3962402" cy="255663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E5981F5-E2CC-3064-0999-3EDE6F822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81600" y="4435906"/>
              <a:ext cx="3505200" cy="228860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ABACEC6-523F-0030-27C9-04DD76E35778}"/>
                </a:ext>
              </a:extLst>
            </p:cNvPr>
            <p:cNvSpPr txBox="1"/>
            <p:nvPr/>
          </p:nvSpPr>
          <p:spPr>
            <a:xfrm>
              <a:off x="5885966" y="6629400"/>
              <a:ext cx="3258036" cy="363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n-lt"/>
                </a:rPr>
                <a:t>Source: Singh &amp; Su </a:t>
              </a:r>
              <a:r>
                <a:rPr lang="en-US" sz="1400" i="1" dirty="0">
                  <a:latin typeface="+mn-lt"/>
                </a:rPr>
                <a:t>IJSC</a:t>
              </a:r>
              <a:r>
                <a:rPr lang="en-US" sz="1400" dirty="0">
                  <a:latin typeface="+mn-lt"/>
                </a:rPr>
                <a:t> 2022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1935B46-0D9D-43F5-DB45-97D6AF4EC0DF}"/>
              </a:ext>
            </a:extLst>
          </p:cNvPr>
          <p:cNvGrpSpPr/>
          <p:nvPr/>
        </p:nvGrpSpPr>
        <p:grpSpPr>
          <a:xfrm>
            <a:off x="6171074" y="3957875"/>
            <a:ext cx="2514600" cy="2760425"/>
            <a:chOff x="5585970" y="2874921"/>
            <a:chExt cx="2838776" cy="316984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F245842-8BFA-5BCC-4868-621596513CDD}"/>
                </a:ext>
              </a:extLst>
            </p:cNvPr>
            <p:cNvSpPr txBox="1"/>
            <p:nvPr/>
          </p:nvSpPr>
          <p:spPr>
            <a:xfrm>
              <a:off x="5901773" y="5762022"/>
              <a:ext cx="2436949" cy="282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Georgia" panose="02040502050405020303" pitchFamily="18" charset="0"/>
                </a:rPr>
                <a:t>Source: Yang et al. (</a:t>
              </a:r>
              <a:r>
                <a:rPr lang="en-US" sz="1000" i="1" dirty="0">
                  <a:latin typeface="Georgia" panose="02040502050405020303" pitchFamily="18" charset="0"/>
                </a:rPr>
                <a:t>Science</a:t>
              </a:r>
              <a:r>
                <a:rPr lang="en-US" sz="1000" dirty="0">
                  <a:latin typeface="Georgia" panose="02040502050405020303" pitchFamily="18" charset="0"/>
                </a:rPr>
                <a:t> 2024)</a:t>
              </a:r>
              <a:endParaRPr lang="en-US" sz="1000" dirty="0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A36E5C4-D069-EADA-588A-CDD335D34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85970" y="2874921"/>
              <a:ext cx="2838776" cy="2871658"/>
            </a:xfrm>
            <a:prstGeom prst="rect">
              <a:avLst/>
            </a:prstGeom>
          </p:spPr>
        </p:pic>
      </p:grpSp>
      <p:pic>
        <p:nvPicPr>
          <p:cNvPr id="5" name="Picture 4" descr="A graph showing the growth of agricultural crops&#10;&#10;Description automatically generated">
            <a:extLst>
              <a:ext uri="{FF2B5EF4-FFF2-40B4-BE49-F238E27FC236}">
                <a16:creationId xmlns:a16="http://schemas.microsoft.com/office/drawing/2014/main" id="{8762F73C-5A67-B755-D055-9F439883C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67" y="3276600"/>
            <a:ext cx="4659533" cy="33923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6A5FE6-7B1E-320B-03E7-3D280C0D42C5}"/>
              </a:ext>
            </a:extLst>
          </p:cNvPr>
          <p:cNvSpPr txBox="1"/>
          <p:nvPr/>
        </p:nvSpPr>
        <p:spPr>
          <a:xfrm>
            <a:off x="233901" y="1340375"/>
            <a:ext cx="5360493" cy="191590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+mn-lt"/>
                <a:cs typeface="Arial"/>
              </a:rPr>
              <a:t>Especially with climate change, agrifood systems imperil planetary boundaries.</a:t>
            </a:r>
          </a:p>
          <a:p>
            <a:endParaRPr lang="en-US" sz="2000" dirty="0">
              <a:latin typeface="+mn-lt"/>
              <a:cs typeface="Arial"/>
            </a:endParaRPr>
          </a:p>
          <a:p>
            <a:r>
              <a:rPr lang="en-US" sz="2000" dirty="0">
                <a:latin typeface="+mn-lt"/>
                <a:cs typeface="Arial"/>
              </a:rPr>
              <a:t>Since 1990s, global ag </a:t>
            </a:r>
            <a:r>
              <a:rPr lang="en-US" sz="2000" dirty="0" err="1">
                <a:latin typeface="+mn-lt"/>
                <a:cs typeface="Arial"/>
              </a:rPr>
              <a:t>ouput</a:t>
            </a:r>
            <a:r>
              <a:rPr lang="en-US" sz="2000" dirty="0">
                <a:latin typeface="+mn-lt"/>
                <a:cs typeface="Arial"/>
              </a:rPr>
              <a:t> growth largely been driven by productivity growth. But productivity growth has slowed considerably in recent years.</a:t>
            </a:r>
          </a:p>
        </p:txBody>
      </p:sp>
    </p:spTree>
    <p:extLst>
      <p:ext uri="{BB962C8B-B14F-4D97-AF65-F5344CB8AC3E}">
        <p14:creationId xmlns:p14="http://schemas.microsoft.com/office/powerpoint/2010/main" val="1458094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D7CA5-BC74-99A1-79CE-A3D151A97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6">
            <a:extLst>
              <a:ext uri="{FF2B5EF4-FFF2-40B4-BE49-F238E27FC236}">
                <a16:creationId xmlns:a16="http://schemas.microsoft.com/office/drawing/2014/main" id="{0974F622-85BB-2216-4A86-F263C2A9611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34938" y="139700"/>
            <a:ext cx="8856662" cy="774700"/>
          </a:xfrm>
          <a:prstGeom prst="rect">
            <a:avLst/>
          </a:prstGeom>
          <a:solidFill>
            <a:srgbClr val="B31B1B"/>
          </a:solidFill>
          <a:ln w="25400" algn="ctr">
            <a:solidFill>
              <a:srgbClr val="B31B1B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8438" name="Rectangle 3">
            <a:extLst>
              <a:ext uri="{FF2B5EF4-FFF2-40B4-BE49-F238E27FC236}">
                <a16:creationId xmlns:a16="http://schemas.microsoft.com/office/drawing/2014/main" id="{6FD32769-8F24-F11A-8602-92DE8B55C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690" y="1003300"/>
            <a:ext cx="8774910" cy="145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latin typeface="+mn-lt"/>
              </a:rPr>
              <a:t>3. M</a:t>
            </a:r>
            <a:r>
              <a:rPr lang="en-US" sz="2400" b="1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ore public R&amp;D, less direct producer support ($2 bn/day!)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sz="2000" b="1" dirty="0">
              <a:latin typeface="+mn-lt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3ACAA13-4299-8463-BAAB-D4C0D23A4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5C63880-4E7D-08F8-83F5-7C4952BB8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B982BD95-0091-BC21-8AB3-D79A10BE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868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Key steps in AFS transformation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18E41D-A748-77EE-AC2F-480D8BA42E9F}"/>
              </a:ext>
            </a:extLst>
          </p:cNvPr>
          <p:cNvSpPr txBox="1"/>
          <p:nvPr/>
        </p:nvSpPr>
        <p:spPr>
          <a:xfrm>
            <a:off x="228600" y="1387854"/>
            <a:ext cx="8077200" cy="684803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+mn-lt"/>
                <a:cs typeface="Arial"/>
              </a:rPr>
              <a:t>The slowdown in agricultural productivity growth is associated with a slowdown in R&amp;D investment. When China has to pull back, maintain R&amp;D!</a:t>
            </a:r>
          </a:p>
        </p:txBody>
      </p:sp>
      <p:pic>
        <p:nvPicPr>
          <p:cNvPr id="10" name="Picture 9" descr="A graph of a financial support&#10;&#10;AI-generated content may be incorrect.">
            <a:extLst>
              <a:ext uri="{FF2B5EF4-FFF2-40B4-BE49-F238E27FC236}">
                <a16:creationId xmlns:a16="http://schemas.microsoft.com/office/drawing/2014/main" id="{A82911DC-6807-7777-392E-3D5BB9AE1C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73320"/>
            <a:ext cx="3297220" cy="251149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167EC29-20B7-CB56-882E-F4F81C2241FB}"/>
              </a:ext>
            </a:extLst>
          </p:cNvPr>
          <p:cNvGrpSpPr/>
          <p:nvPr/>
        </p:nvGrpSpPr>
        <p:grpSpPr>
          <a:xfrm>
            <a:off x="168731" y="4569577"/>
            <a:ext cx="3699344" cy="2205150"/>
            <a:chOff x="4523641" y="2182260"/>
            <a:chExt cx="4433503" cy="372316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071BBC2-24A0-7E59-0F5A-B977CB061369}"/>
                </a:ext>
              </a:extLst>
            </p:cNvPr>
            <p:cNvSpPr txBox="1"/>
            <p:nvPr/>
          </p:nvSpPr>
          <p:spPr>
            <a:xfrm>
              <a:off x="4523641" y="5437741"/>
              <a:ext cx="4433503" cy="467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Georgia" panose="02040502050405020303" pitchFamily="18" charset="0"/>
                </a:rPr>
                <a:t>Data source: GRAPE, van Dijk et al. (SD 2025)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893D14C-3506-0468-B2DE-B23AE2918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3641" y="2182260"/>
              <a:ext cx="4433503" cy="325548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596A16A-C429-08FA-867A-B13022593B76}"/>
              </a:ext>
            </a:extLst>
          </p:cNvPr>
          <p:cNvGrpSpPr/>
          <p:nvPr/>
        </p:nvGrpSpPr>
        <p:grpSpPr>
          <a:xfrm>
            <a:off x="4648200" y="2209799"/>
            <a:ext cx="4038600" cy="4648201"/>
            <a:chOff x="4648200" y="2209799"/>
            <a:chExt cx="4038600" cy="464820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9CBB161-786F-798E-DB1D-6F0759FB9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48200" y="2209799"/>
              <a:ext cx="3600356" cy="437391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527D3FE-AB24-D00B-16D2-0E71ABD8FD9E}"/>
                </a:ext>
              </a:extLst>
            </p:cNvPr>
            <p:cNvSpPr txBox="1"/>
            <p:nvPr/>
          </p:nvSpPr>
          <p:spPr>
            <a:xfrm>
              <a:off x="4648200" y="6581001"/>
              <a:ext cx="4038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Georgia" panose="02040502050405020303" pitchFamily="18" charset="0"/>
                </a:rPr>
                <a:t>Source: Chai et al. (</a:t>
              </a:r>
              <a:r>
                <a:rPr lang="en-US" sz="1200" i="1" dirty="0">
                  <a:latin typeface="Georgia" panose="02040502050405020303" pitchFamily="18" charset="0"/>
                </a:rPr>
                <a:t>Food Policy </a:t>
              </a:r>
              <a:r>
                <a:rPr lang="en-US" sz="1200" dirty="0">
                  <a:latin typeface="Georgia" panose="02040502050405020303" pitchFamily="18" charset="0"/>
                </a:rPr>
                <a:t>2019)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7882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6"/>
          <p:cNvSpPr>
            <a:spLocks noChangeArrowheads="1"/>
          </p:cNvSpPr>
          <p:nvPr/>
        </p:nvSpPr>
        <p:spPr bwMode="auto">
          <a:xfrm flipV="1">
            <a:off x="134938" y="139700"/>
            <a:ext cx="8915400" cy="774700"/>
          </a:xfrm>
          <a:prstGeom prst="rect">
            <a:avLst/>
          </a:prstGeom>
          <a:solidFill>
            <a:srgbClr val="B31B1B"/>
          </a:solidFill>
          <a:ln w="25400" algn="ctr">
            <a:solidFill>
              <a:srgbClr val="B31B1B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6390" name="Rectangle 3"/>
          <p:cNvSpPr>
            <a:spLocks noChangeArrowheads="1"/>
          </p:cNvSpPr>
          <p:nvPr/>
        </p:nvSpPr>
        <p:spPr bwMode="auto">
          <a:xfrm>
            <a:off x="231913" y="931829"/>
            <a:ext cx="86868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>
              <a:buFont typeface="Arial" charset="0"/>
              <a:buNone/>
            </a:pPr>
            <a:r>
              <a:rPr lang="en-US" sz="2400" b="1" dirty="0">
                <a:latin typeface="+mn-lt"/>
              </a:rPr>
              <a:t>4. Public and philanthropic funding declining. Requires new models to attract private R&amp;D investment in AFS innovation.</a:t>
            </a:r>
          </a:p>
          <a:p>
            <a:pPr>
              <a:buFont typeface="Arial" charset="0"/>
              <a:buNone/>
            </a:pPr>
            <a:endParaRPr lang="en-US" sz="2400" dirty="0">
              <a:latin typeface="Calibri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2DB333-54A9-FA55-073C-D0F2F6C91DCB}"/>
              </a:ext>
            </a:extLst>
          </p:cNvPr>
          <p:cNvSpPr txBox="1"/>
          <p:nvPr/>
        </p:nvSpPr>
        <p:spPr>
          <a:xfrm>
            <a:off x="237214" y="2111135"/>
            <a:ext cx="42585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eorgia" panose="02040502050405020303" pitchFamily="18" charset="0"/>
              </a:rPr>
              <a:t>Advance Market Commitments </a:t>
            </a:r>
            <a:r>
              <a:rPr lang="en-US" sz="2000" dirty="0">
                <a:latin typeface="Georgia" panose="02040502050405020303" pitchFamily="18" charset="0"/>
              </a:rPr>
              <a:t>Pre-commit to purchase adequate volume to make it profitable. Used effectively for vaccine development.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766A602-6EB4-A96E-D2EA-164EEE50DAC7}"/>
              </a:ext>
            </a:extLst>
          </p:cNvPr>
          <p:cNvGrpSpPr/>
          <p:nvPr/>
        </p:nvGrpSpPr>
        <p:grpSpPr>
          <a:xfrm>
            <a:off x="231913" y="3681610"/>
            <a:ext cx="3970020" cy="3050977"/>
            <a:chOff x="381000" y="2895600"/>
            <a:chExt cx="3970020" cy="30509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E60EF06-5678-F0ED-3232-6A518584F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2895600"/>
              <a:ext cx="3893820" cy="27813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5635F79-A32A-2EEF-56C8-1BE83BD3FB1F}"/>
                </a:ext>
              </a:extLst>
            </p:cNvPr>
            <p:cNvSpPr txBox="1"/>
            <p:nvPr/>
          </p:nvSpPr>
          <p:spPr>
            <a:xfrm>
              <a:off x="381000" y="5638800"/>
              <a:ext cx="2971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Georgia" panose="02040502050405020303" pitchFamily="18" charset="0"/>
                </a:rPr>
                <a:t>Source: </a:t>
              </a:r>
              <a:r>
                <a:rPr lang="en-US" sz="1400" dirty="0">
                  <a:latin typeface="Georgia" panose="02040502050405020303" pitchFamily="18" charset="0"/>
                  <a:hlinkClick r:id="rId4"/>
                </a:rPr>
                <a:t>Kremer et al. (NBER 2020)</a:t>
              </a:r>
              <a:endParaRPr lang="en-US" sz="1400" dirty="0">
                <a:latin typeface="Georgia" panose="02040502050405020303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5C413BC-686C-8930-AED2-F0A86C09B718}"/>
              </a:ext>
            </a:extLst>
          </p:cNvPr>
          <p:cNvSpPr txBox="1"/>
          <p:nvPr/>
        </p:nvSpPr>
        <p:spPr>
          <a:xfrm>
            <a:off x="4568786" y="2111135"/>
            <a:ext cx="433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eorgia" panose="02040502050405020303" pitchFamily="18" charset="0"/>
              </a:rPr>
              <a:t>Benevolent patent extensions   </a:t>
            </a:r>
            <a:r>
              <a:rPr lang="en-US" sz="2000" dirty="0">
                <a:latin typeface="Georgia" panose="02040502050405020303" pitchFamily="18" charset="0"/>
              </a:rPr>
              <a:t>A new idea to tap high income consumer demand for patented luxuries to finance R&amp;D for the poor.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1161755-05D6-E44B-82AE-73C72CC91C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1974" y="3673402"/>
            <a:ext cx="3941961" cy="7534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D0A5CB8-EF8C-2998-1EC6-377327703C8F}"/>
              </a:ext>
            </a:extLst>
          </p:cNvPr>
          <p:cNvSpPr txBox="1"/>
          <p:nvPr/>
        </p:nvSpPr>
        <p:spPr>
          <a:xfrm>
            <a:off x="4648199" y="4343400"/>
            <a:ext cx="34323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eorgia" panose="02040502050405020303" pitchFamily="18" charset="0"/>
              </a:rPr>
              <a:t>Source: </a:t>
            </a:r>
            <a:r>
              <a:rPr lang="en-US" sz="1400" dirty="0">
                <a:latin typeface="Georgia" panose="02040502050405020303" pitchFamily="18" charset="0"/>
                <a:hlinkClick r:id="rId6"/>
              </a:rPr>
              <a:t>Barrett (</a:t>
            </a:r>
            <a:r>
              <a:rPr lang="en-US" sz="1400" i="1" dirty="0">
                <a:latin typeface="Georgia" panose="02040502050405020303" pitchFamily="18" charset="0"/>
                <a:hlinkClick r:id="rId6"/>
              </a:rPr>
              <a:t>Nature</a:t>
            </a:r>
            <a:r>
              <a:rPr lang="en-US" sz="1400" dirty="0">
                <a:latin typeface="Georgia" panose="02040502050405020303" pitchFamily="18" charset="0"/>
                <a:hlinkClick r:id="rId6"/>
              </a:rPr>
              <a:t> 2023)</a:t>
            </a:r>
            <a:endParaRPr lang="en-US" sz="1400" dirty="0">
              <a:latin typeface="Georgia" panose="02040502050405020303" pitchFamily="18" charset="0"/>
            </a:endParaRP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4FF0C8FE-D72B-85F9-77F9-30CC6736F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868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Key steps in AFS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226036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6"/>
          <p:cNvSpPr>
            <a:spLocks noChangeArrowheads="1"/>
          </p:cNvSpPr>
          <p:nvPr/>
        </p:nvSpPr>
        <p:spPr bwMode="auto">
          <a:xfrm flipV="1">
            <a:off x="134938" y="139700"/>
            <a:ext cx="8915400" cy="774700"/>
          </a:xfrm>
          <a:prstGeom prst="rect">
            <a:avLst/>
          </a:prstGeom>
          <a:solidFill>
            <a:srgbClr val="B31B1B"/>
          </a:solidFill>
          <a:ln w="25400" algn="ctr">
            <a:solidFill>
              <a:srgbClr val="B31B1B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6390" name="Rectangle 3"/>
          <p:cNvSpPr>
            <a:spLocks noChangeArrowheads="1"/>
          </p:cNvSpPr>
          <p:nvPr/>
        </p:nvSpPr>
        <p:spPr bwMode="auto">
          <a:xfrm>
            <a:off x="231913" y="931829"/>
            <a:ext cx="86868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>
              <a:buFont typeface="Arial" charset="0"/>
              <a:buNone/>
            </a:pPr>
            <a:r>
              <a:rPr lang="en-US" sz="2400" b="1" dirty="0">
                <a:latin typeface="+mn-lt"/>
              </a:rPr>
              <a:t>5. Food demand growth to 2100 ~all in Africa/Asia. Most acute affordability, biodiversity, water, zoonoses issues are there too. Technology mismatches are large </a:t>
            </a:r>
            <a:r>
              <a:rPr lang="en-US" sz="1400" b="1" dirty="0">
                <a:latin typeface="+mn-lt"/>
              </a:rPr>
              <a:t>(Moscona &amp; Sastry 2025 papers). </a:t>
            </a:r>
            <a:endParaRPr lang="en-US" sz="1400" dirty="0">
              <a:latin typeface="+mn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D89FD5F-19D4-DE2F-2BDB-A040618BE2D3}"/>
              </a:ext>
            </a:extLst>
          </p:cNvPr>
          <p:cNvGrpSpPr/>
          <p:nvPr/>
        </p:nvGrpSpPr>
        <p:grpSpPr>
          <a:xfrm>
            <a:off x="228600" y="2118755"/>
            <a:ext cx="3232085" cy="2958367"/>
            <a:chOff x="5445979" y="1809756"/>
            <a:chExt cx="3666490" cy="5239352"/>
          </a:xfrm>
        </p:grpSpPr>
        <p:pic>
          <p:nvPicPr>
            <p:cNvPr id="18" name="Picture 17" descr="A close up of a map&#10;&#10;Description automatically generated">
              <a:extLst>
                <a:ext uri="{FF2B5EF4-FFF2-40B4-BE49-F238E27FC236}">
                  <a16:creationId xmlns:a16="http://schemas.microsoft.com/office/drawing/2014/main" id="{E6B647FE-B732-121C-7DBA-4BF7AC42AF08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5979" y="1809756"/>
              <a:ext cx="3666490" cy="49530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A2F9D41-AF5D-CEC9-FE4F-ADC0BE04FF4A}"/>
                </a:ext>
              </a:extLst>
            </p:cNvPr>
            <p:cNvSpPr txBox="1"/>
            <p:nvPr/>
          </p:nvSpPr>
          <p:spPr>
            <a:xfrm>
              <a:off x="5867400" y="6485756"/>
              <a:ext cx="2895600" cy="563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Georgia" panose="02040502050405020303" pitchFamily="18" charset="0"/>
                </a:rPr>
                <a:t>Source: </a:t>
              </a:r>
              <a:r>
                <a:rPr lang="en-US" sz="1200" dirty="0" err="1">
                  <a:latin typeface="Georgia" panose="02040502050405020303" pitchFamily="18" charset="0"/>
                  <a:hlinkClick r:id="rId4"/>
                </a:rPr>
                <a:t>Vollset</a:t>
              </a:r>
              <a:r>
                <a:rPr lang="en-US" sz="1200" dirty="0">
                  <a:latin typeface="Georgia" panose="02040502050405020303" pitchFamily="18" charset="0"/>
                  <a:hlinkClick r:id="rId4"/>
                </a:rPr>
                <a:t> et al. 2020</a:t>
              </a:r>
              <a:endParaRPr lang="en-US" sz="1200" dirty="0">
                <a:latin typeface="Georgia" panose="02040502050405020303" pitchFamily="18" charset="0"/>
              </a:endParaRPr>
            </a:p>
          </p:txBody>
        </p:sp>
      </p:grpSp>
      <p:pic>
        <p:nvPicPr>
          <p:cNvPr id="2" name="Picture 1" descr="Chart&#10;&#10;Description automatically generated with low confidence">
            <a:extLst>
              <a:ext uri="{FF2B5EF4-FFF2-40B4-BE49-F238E27FC236}">
                <a16:creationId xmlns:a16="http://schemas.microsoft.com/office/drawing/2014/main" id="{2263551B-1C7E-3ADD-0BB7-C7C53D380B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142" y="2217829"/>
            <a:ext cx="4952675" cy="343995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E364182-4721-E883-1B8F-2F8DF9C157BE}"/>
              </a:ext>
            </a:extLst>
          </p:cNvPr>
          <p:cNvGrpSpPr/>
          <p:nvPr/>
        </p:nvGrpSpPr>
        <p:grpSpPr>
          <a:xfrm>
            <a:off x="243840" y="5077122"/>
            <a:ext cx="4391048" cy="1589622"/>
            <a:chOff x="304801" y="4734978"/>
            <a:chExt cx="4391048" cy="158962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0D8D31B-FDE5-24A9-172F-56DAFADB6222}"/>
                </a:ext>
              </a:extLst>
            </p:cNvPr>
            <p:cNvGrpSpPr/>
            <p:nvPr/>
          </p:nvGrpSpPr>
          <p:grpSpPr>
            <a:xfrm>
              <a:off x="304801" y="5101114"/>
              <a:ext cx="3886200" cy="1223486"/>
              <a:chOff x="5181600" y="5941780"/>
              <a:chExt cx="3962402" cy="1036449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A989ECD-8ECB-7B4E-8BC6-86937DE08D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1" t="65799" r="-2049"/>
              <a:stretch>
                <a:fillRect/>
              </a:stretch>
            </p:blipFill>
            <p:spPr>
              <a:xfrm>
                <a:off x="5181600" y="5941780"/>
                <a:ext cx="3576996" cy="782732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C084525-D3F9-A773-7E57-250602981B43}"/>
                  </a:ext>
                </a:extLst>
              </p:cNvPr>
              <p:cNvSpPr txBox="1"/>
              <p:nvPr/>
            </p:nvSpPr>
            <p:spPr>
              <a:xfrm>
                <a:off x="5885966" y="6629400"/>
                <a:ext cx="3258036" cy="348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+mn-lt"/>
                  </a:rPr>
                  <a:t>Source: Singh &amp; Su </a:t>
                </a:r>
                <a:r>
                  <a:rPr lang="en-US" sz="1400" i="1" dirty="0">
                    <a:latin typeface="+mn-lt"/>
                  </a:rPr>
                  <a:t>IJSC</a:t>
                </a:r>
                <a:r>
                  <a:rPr lang="en-US" sz="1400" dirty="0">
                    <a:latin typeface="+mn-lt"/>
                  </a:rPr>
                  <a:t> 2022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10AED5E-89B6-7DBA-43C7-AE70C14DD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60409" t="38870" r="6606" b="38056"/>
            <a:stretch>
              <a:fillRect/>
            </a:stretch>
          </p:blipFill>
          <p:spPr>
            <a:xfrm>
              <a:off x="3686152" y="5472603"/>
              <a:ext cx="1009697" cy="51448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D783EAA-E4FB-275D-0001-50C1FE6F323D}"/>
                </a:ext>
              </a:extLst>
            </p:cNvPr>
            <p:cNvSpPr txBox="1"/>
            <p:nvPr/>
          </p:nvSpPr>
          <p:spPr>
            <a:xfrm>
              <a:off x="1094390" y="4734978"/>
              <a:ext cx="29978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+mn-lt"/>
                </a:rPr>
                <a:t>Freshwater withdrawals</a:t>
              </a:r>
            </a:p>
          </p:txBody>
        </p:sp>
      </p:grpSp>
      <p:sp>
        <p:nvSpPr>
          <p:cNvPr id="13" name="TextBox 10">
            <a:extLst>
              <a:ext uri="{FF2B5EF4-FFF2-40B4-BE49-F238E27FC236}">
                <a16:creationId xmlns:a16="http://schemas.microsoft.com/office/drawing/2014/main" id="{B7EA2AB7-25E7-651C-863D-B31213F8C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868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Key steps in AFS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2095896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6"/>
          <p:cNvSpPr>
            <a:spLocks noChangeArrowheads="1"/>
          </p:cNvSpPr>
          <p:nvPr/>
        </p:nvSpPr>
        <p:spPr bwMode="auto">
          <a:xfrm flipV="1">
            <a:off x="134938" y="139700"/>
            <a:ext cx="8856662" cy="774700"/>
          </a:xfrm>
          <a:prstGeom prst="rect">
            <a:avLst/>
          </a:prstGeom>
          <a:solidFill>
            <a:srgbClr val="B31B1B"/>
          </a:solidFill>
          <a:ln w="25400" algn="ctr">
            <a:solidFill>
              <a:srgbClr val="B31B1B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8438" name="Rectangle 3"/>
          <p:cNvSpPr>
            <a:spLocks noChangeArrowheads="1"/>
          </p:cNvSpPr>
          <p:nvPr/>
        </p:nvSpPr>
        <p:spPr bwMode="auto">
          <a:xfrm>
            <a:off x="216691" y="1003300"/>
            <a:ext cx="6281130" cy="1158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+mn-lt"/>
              </a:rPr>
              <a:t>Agricultural innovations: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+mn-lt"/>
              </a:rPr>
              <a:t>- Biofortified crops boost micronutrient access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+mn-lt"/>
              </a:rPr>
              <a:t>- Crops resist flooding, drought, heat, pest stress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+mn-lt"/>
              </a:rPr>
              <a:t>- Livestock feeds reduce methane emissions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+mn-lt"/>
              </a:rPr>
              <a:t>- Upcycling wastes for fertilizer/feeds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+mn-lt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+mn-lt"/>
              </a:rPr>
              <a:t>New genomic techniques and digital tools raise likelihood and accelerate rate of breakthroughs!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latin typeface="+mn-lt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latin typeface="+mn-lt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E8EC3EA-D798-4509-8C4A-C22E593BE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B794CF4D-C83A-46B5-A233-13F0269A7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868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Good news: Many agricultural innovations on the way!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C94661A-0246-446B-ADF4-85338AE4B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A895BF-9ED7-1011-D83D-729259FB79EB}"/>
              </a:ext>
            </a:extLst>
          </p:cNvPr>
          <p:cNvSpPr txBox="1"/>
          <p:nvPr/>
        </p:nvSpPr>
        <p:spPr>
          <a:xfrm>
            <a:off x="7469252" y="4953000"/>
            <a:ext cx="16747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 credits: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Genetic Literacy Project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Mike Gore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Alexander Mathys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Sanergy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Andrew Simons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C3DB77-B67F-E776-6C2B-61775B6021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7820" y="1101543"/>
            <a:ext cx="2368949" cy="1613846"/>
          </a:xfrm>
          <a:prstGeom prst="rect">
            <a:avLst/>
          </a:prstGeom>
        </p:spPr>
      </p:pic>
      <p:pic>
        <p:nvPicPr>
          <p:cNvPr id="11" name="Picture 10" descr="A picture containing person, salamander, frog, eaten&#10;&#10;Description automatically generated">
            <a:extLst>
              <a:ext uri="{FF2B5EF4-FFF2-40B4-BE49-F238E27FC236}">
                <a16:creationId xmlns:a16="http://schemas.microsoft.com/office/drawing/2014/main" id="{D409FA94-35CE-0221-814D-B75326FA113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14" r="24959" b="1"/>
          <a:stretch/>
        </p:blipFill>
        <p:spPr>
          <a:xfrm>
            <a:off x="5295193" y="4475554"/>
            <a:ext cx="2096207" cy="1996228"/>
          </a:xfrm>
          <a:prstGeom prst="rect">
            <a:avLst/>
          </a:prstGeom>
        </p:spPr>
      </p:pic>
      <p:pic>
        <p:nvPicPr>
          <p:cNvPr id="12" name="Picture 11" descr="A picture containing text, outdoor, rock, blue&#10;&#10;Description automatically generated">
            <a:extLst>
              <a:ext uri="{FF2B5EF4-FFF2-40B4-BE49-F238E27FC236}">
                <a16:creationId xmlns:a16="http://schemas.microsoft.com/office/drawing/2014/main" id="{FBFFEDAC-38EB-B3E2-189B-7CCCE39828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77" y="4540459"/>
            <a:ext cx="2544398" cy="19158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295617-E709-1724-DC05-0758189294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50443" y="4540459"/>
            <a:ext cx="2711427" cy="1915813"/>
          </a:xfrm>
          <a:prstGeom prst="rect">
            <a:avLst/>
          </a:prstGeom>
        </p:spPr>
      </p:pic>
      <p:pic>
        <p:nvPicPr>
          <p:cNvPr id="2050" name="Picture 2" descr="Women in science: Geneticist Pamela Ronald, developer of GMO flood-resistant  rice - Genetic Literacy Project">
            <a:extLst>
              <a:ext uri="{FF2B5EF4-FFF2-40B4-BE49-F238E27FC236}">
                <a16:creationId xmlns:a16="http://schemas.microsoft.com/office/drawing/2014/main" id="{A6F4A80A-1549-B6B7-1B81-806D03368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912" y="2801477"/>
            <a:ext cx="2368950" cy="159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295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6"/>
          <p:cNvSpPr>
            <a:spLocks noChangeArrowheads="1"/>
          </p:cNvSpPr>
          <p:nvPr/>
        </p:nvSpPr>
        <p:spPr bwMode="auto">
          <a:xfrm flipV="1">
            <a:off x="134938" y="139700"/>
            <a:ext cx="8856662" cy="774700"/>
          </a:xfrm>
          <a:prstGeom prst="rect">
            <a:avLst/>
          </a:prstGeom>
          <a:solidFill>
            <a:srgbClr val="B31B1B"/>
          </a:solidFill>
          <a:ln w="25400" algn="ctr">
            <a:solidFill>
              <a:srgbClr val="B31B1B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E8EC3EA-D798-4509-8C4A-C22E593BE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B794CF4D-C83A-46B5-A233-13F0269A7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868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Promising post-farmgate innovations equally important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C94661A-0246-446B-ADF4-85338AE4B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2CA15263-D129-3433-C0C3-9D42E23EAD3F}"/>
              </a:ext>
            </a:extLst>
          </p:cNvPr>
          <p:cNvSpPr txBox="1">
            <a:spLocks/>
          </p:cNvSpPr>
          <p:nvPr/>
        </p:nvSpPr>
        <p:spPr bwMode="auto">
          <a:xfrm>
            <a:off x="134938" y="990924"/>
            <a:ext cx="8583010" cy="903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en-US" sz="2400" dirty="0">
                <a:solidFill>
                  <a:srgbClr val="000000"/>
                </a:solidFill>
                <a:ea typeface="Calibri" panose="020F0502020204030204" pitchFamily="34" charset="0"/>
              </a:rPr>
              <a:t>As incomes rise, value addition and jobs steadily move downstream as consumers seek convenience, quality, safety and variety.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F042A-D95C-DB3B-699A-70B2503EB732}"/>
              </a:ext>
            </a:extLst>
          </p:cNvPr>
          <p:cNvSpPr txBox="1"/>
          <p:nvPr/>
        </p:nvSpPr>
        <p:spPr>
          <a:xfrm>
            <a:off x="5181600" y="4330243"/>
            <a:ext cx="3291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</a:rPr>
              <a:t>Sources: Yi et al. (</a:t>
            </a:r>
            <a:r>
              <a:rPr lang="en-US" sz="1400" i="1" dirty="0">
                <a:latin typeface="+mn-lt"/>
              </a:rPr>
              <a:t>Nature Food </a:t>
            </a:r>
            <a:r>
              <a:rPr lang="en-US" sz="1400" dirty="0">
                <a:latin typeface="+mn-lt"/>
              </a:rPr>
              <a:t>2021, 2025)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778F72-ADC9-1ACC-1E7F-DD329D51D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894018"/>
            <a:ext cx="3048000" cy="20266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3103FA3-8243-CA58-4AAD-92EF8F3D3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7885" y="1789722"/>
            <a:ext cx="5347019" cy="24533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C459CE-0E26-1130-BAD5-CDD1A78AF86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540"/>
          <a:stretch>
            <a:fillRect/>
          </a:stretch>
        </p:blipFill>
        <p:spPr>
          <a:xfrm>
            <a:off x="237555" y="4180820"/>
            <a:ext cx="4773165" cy="2783722"/>
          </a:xfrm>
          <a:prstGeom prst="rect">
            <a:avLst/>
          </a:prstGeom>
        </p:spPr>
      </p:pic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9613DD6D-BB96-F766-4287-66F8906389AC}"/>
              </a:ext>
            </a:extLst>
          </p:cNvPr>
          <p:cNvSpPr txBox="1">
            <a:spLocks/>
          </p:cNvSpPr>
          <p:nvPr/>
        </p:nvSpPr>
        <p:spPr bwMode="auto">
          <a:xfrm>
            <a:off x="5172322" y="4669587"/>
            <a:ext cx="3819278" cy="903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en-US" sz="2400" dirty="0">
                <a:solidFill>
                  <a:srgbClr val="000000"/>
                </a:solidFill>
                <a:ea typeface="Calibri" panose="020F0502020204030204" pitchFamily="34" charset="0"/>
              </a:rPr>
              <a:t>So need rural infrastructure to absorb inter-sectoral labor migration to better jobs post-farmgate.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793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6"/>
          <p:cNvSpPr>
            <a:spLocks noChangeArrowheads="1"/>
          </p:cNvSpPr>
          <p:nvPr/>
        </p:nvSpPr>
        <p:spPr bwMode="auto">
          <a:xfrm flipV="1">
            <a:off x="134938" y="139700"/>
            <a:ext cx="8915400" cy="774700"/>
          </a:xfrm>
          <a:prstGeom prst="rect">
            <a:avLst/>
          </a:prstGeom>
          <a:solidFill>
            <a:srgbClr val="B31B1B"/>
          </a:solidFill>
          <a:ln w="25400" algn="ctr">
            <a:solidFill>
              <a:srgbClr val="B31B1B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D3C621-D069-4098-A153-DAAEC0E3E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868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world grows increasingly risky</a:t>
            </a:r>
            <a:endParaRPr lang="en-US" sz="2800" b="1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390" name="Rectangle 3"/>
          <p:cNvSpPr>
            <a:spLocks noChangeArrowheads="1"/>
          </p:cNvSpPr>
          <p:nvPr/>
        </p:nvSpPr>
        <p:spPr bwMode="auto">
          <a:xfrm>
            <a:off x="228600" y="892475"/>
            <a:ext cx="860899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>
              <a:buFont typeface="Arial" charset="0"/>
              <a:buNone/>
            </a:pPr>
            <a:r>
              <a:rPr lang="en-US" sz="2400" b="1" dirty="0">
                <a:latin typeface="Calibri" pitchFamily="34" charset="0"/>
              </a:rPr>
              <a:t>The world – and especially low-income, rural communities – face increasing risk of climate/conflict/food price/other shocks.</a:t>
            </a:r>
          </a:p>
          <a:p>
            <a:pPr>
              <a:buFont typeface="Arial" charset="0"/>
              <a:buNone/>
            </a:pPr>
            <a:endParaRPr lang="en-US" sz="2400" dirty="0">
              <a:latin typeface="Calibri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C5D005-8433-3B33-3198-AF71AB1537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76" b="7069"/>
          <a:stretch>
            <a:fillRect/>
          </a:stretch>
        </p:blipFill>
        <p:spPr>
          <a:xfrm>
            <a:off x="2606098" y="4190180"/>
            <a:ext cx="3931804" cy="2506806"/>
          </a:xfrm>
          <a:prstGeom prst="rect">
            <a:avLst/>
          </a:prstGeom>
        </p:spPr>
      </p:pic>
      <p:pic>
        <p:nvPicPr>
          <p:cNvPr id="5" name="Picture 4" descr="A screenshot of a graph&#10;&#10;AI-generated content may be incorrect.">
            <a:extLst>
              <a:ext uri="{FF2B5EF4-FFF2-40B4-BE49-F238E27FC236}">
                <a16:creationId xmlns:a16="http://schemas.microsoft.com/office/drawing/2014/main" id="{E5AF1B8D-418B-20FE-3637-98C4D0A59E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" r="1000" b="32222"/>
          <a:stretch>
            <a:fillRect/>
          </a:stretch>
        </p:blipFill>
        <p:spPr>
          <a:xfrm>
            <a:off x="306410" y="1692345"/>
            <a:ext cx="3728272" cy="2574855"/>
          </a:xfrm>
          <a:prstGeom prst="rect">
            <a:avLst/>
          </a:prstGeom>
        </p:spPr>
      </p:pic>
      <p:pic>
        <p:nvPicPr>
          <p:cNvPr id="14" name="Picture 13" descr="A graph of a number of people&#10;&#10;AI-generated content may be incorrect.">
            <a:extLst>
              <a:ext uri="{FF2B5EF4-FFF2-40B4-BE49-F238E27FC236}">
                <a16:creationId xmlns:a16="http://schemas.microsoft.com/office/drawing/2014/main" id="{DFB99DF0-0F11-6FF1-B654-7C5E5FFDA4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692345"/>
            <a:ext cx="3821451" cy="269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2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D079D-C748-D101-75BF-4B052A42D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6">
            <a:extLst>
              <a:ext uri="{FF2B5EF4-FFF2-40B4-BE49-F238E27FC236}">
                <a16:creationId xmlns:a16="http://schemas.microsoft.com/office/drawing/2014/main" id="{BBD3DAE2-8CEC-7374-5FA1-FCED5FF7A92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34938" y="139700"/>
            <a:ext cx="8856662" cy="774700"/>
          </a:xfrm>
          <a:prstGeom prst="rect">
            <a:avLst/>
          </a:prstGeom>
          <a:solidFill>
            <a:srgbClr val="B31B1B"/>
          </a:solidFill>
          <a:ln w="25400" algn="ctr">
            <a:solidFill>
              <a:srgbClr val="B31B1B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B7C61FA-72AF-F890-67D9-70365571B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448A0480-B045-597C-3E2F-839E37734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868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Promising post-farmgate options equally important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CF9E844-A1B1-E43E-72D3-C38808E8A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9B3D5F75-431A-C76C-0C82-88C494E44B4D}"/>
              </a:ext>
            </a:extLst>
          </p:cNvPr>
          <p:cNvSpPr txBox="1">
            <a:spLocks/>
          </p:cNvSpPr>
          <p:nvPr/>
        </p:nvSpPr>
        <p:spPr bwMode="auto">
          <a:xfrm>
            <a:off x="134938" y="990923"/>
            <a:ext cx="858301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en-US" sz="2400" dirty="0">
                <a:solidFill>
                  <a:srgbClr val="000000"/>
                </a:solidFill>
                <a:ea typeface="Calibri" panose="020F0502020204030204" pitchFamily="34" charset="0"/>
              </a:rPr>
              <a:t>Decoupling food production from land is increasingly culturally, economically, technologically feasible. Crucial for climate, infectious disease control, healthier/safer fresh, perishable foods.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19C8650-6AED-BFC2-8F4D-AC77A1597A93}"/>
              </a:ext>
            </a:extLst>
          </p:cNvPr>
          <p:cNvGrpSpPr/>
          <p:nvPr/>
        </p:nvGrpSpPr>
        <p:grpSpPr>
          <a:xfrm>
            <a:off x="2590800" y="2313144"/>
            <a:ext cx="2502812" cy="1740546"/>
            <a:chOff x="4616614" y="4395932"/>
            <a:chExt cx="3879041" cy="2519161"/>
          </a:xfrm>
        </p:grpSpPr>
        <p:pic>
          <p:nvPicPr>
            <p:cNvPr id="14" name="Picture 2" descr="This Soil-less Farming Will Reduce Water Usage By 95%!">
              <a:extLst>
                <a:ext uri="{FF2B5EF4-FFF2-40B4-BE49-F238E27FC236}">
                  <a16:creationId xmlns:a16="http://schemas.microsoft.com/office/drawing/2014/main" id="{F018EB12-04DB-B1F5-6CC8-9475E98A25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6614" y="4395932"/>
              <a:ext cx="3879041" cy="2185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C10505D-06EB-9D39-F72B-E94E49889E25}"/>
                </a:ext>
              </a:extLst>
            </p:cNvPr>
            <p:cNvSpPr txBox="1"/>
            <p:nvPr/>
          </p:nvSpPr>
          <p:spPr>
            <a:xfrm>
              <a:off x="4616614" y="6581001"/>
              <a:ext cx="3286125" cy="334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00" dirty="0">
                  <a:solidFill>
                    <a:schemeClr val="bg1"/>
                  </a:solidFill>
                  <a:latin typeface="Georgia" panose="02040502050405020303" pitchFamily="18" charset="0"/>
                </a:rPr>
                <a:t>Photo: Betterindia.com</a:t>
              </a:r>
              <a:endParaRPr lang="en-US" sz="900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7297B0A-5B6D-2D2B-26D1-A371D00FD9E7}"/>
              </a:ext>
            </a:extLst>
          </p:cNvPr>
          <p:cNvGrpSpPr/>
          <p:nvPr/>
        </p:nvGrpSpPr>
        <p:grpSpPr>
          <a:xfrm>
            <a:off x="5257800" y="2278875"/>
            <a:ext cx="2433646" cy="1792741"/>
            <a:chOff x="7837529" y="2623692"/>
            <a:chExt cx="3684574" cy="3171833"/>
          </a:xfrm>
        </p:grpSpPr>
        <p:pic>
          <p:nvPicPr>
            <p:cNvPr id="17" name="Picture 4" descr="Image may contain Human Person Helmet Clothing and Apparel">
              <a:extLst>
                <a:ext uri="{FF2B5EF4-FFF2-40B4-BE49-F238E27FC236}">
                  <a16:creationId xmlns:a16="http://schemas.microsoft.com/office/drawing/2014/main" id="{A1D8BF85-E2B5-600C-432A-38530AA77F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7529" y="2623692"/>
              <a:ext cx="3684574" cy="2763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FB485B0-A188-1AF4-43BD-C49642280E57}"/>
                </a:ext>
              </a:extLst>
            </p:cNvPr>
            <p:cNvSpPr txBox="1"/>
            <p:nvPr/>
          </p:nvSpPr>
          <p:spPr>
            <a:xfrm>
              <a:off x="8219453" y="5387122"/>
              <a:ext cx="3286123" cy="408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00" dirty="0">
                  <a:solidFill>
                    <a:schemeClr val="bg1"/>
                  </a:solidFill>
                  <a:latin typeface="Georgia" panose="02040502050405020303" pitchFamily="18" charset="0"/>
                </a:rPr>
                <a:t>Photo: Beck Deifenbach/Reuters</a:t>
              </a:r>
              <a:endParaRPr lang="en-US" sz="900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101DD11-9B0D-8A08-DF89-B6EA3315EA35}"/>
              </a:ext>
            </a:extLst>
          </p:cNvPr>
          <p:cNvSpPr txBox="1"/>
          <p:nvPr/>
        </p:nvSpPr>
        <p:spPr>
          <a:xfrm>
            <a:off x="277386" y="3995678"/>
            <a:ext cx="871421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May be easier to induce change mid-value chain than among farmers or consumers. Profit-seeking, risk- reducing, non-farm companies can drive change w/regulatory oversight and stakeholder pressure.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000000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Especially fast for ingredients! Learn the lesson of rennet.</a:t>
            </a:r>
          </a:p>
        </p:txBody>
      </p:sp>
      <p:pic>
        <p:nvPicPr>
          <p:cNvPr id="21" name="Picture 20" descr="A picture containing indoor, counter&#10;&#10;Description automatically generated">
            <a:extLst>
              <a:ext uri="{FF2B5EF4-FFF2-40B4-BE49-F238E27FC236}">
                <a16:creationId xmlns:a16="http://schemas.microsoft.com/office/drawing/2014/main" id="{3B1E8F7A-F749-016E-0975-FF886C90B5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86" y="2313144"/>
            <a:ext cx="2265456" cy="15097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C19F17-FF5B-174E-6F5F-EEF711AAE94F}"/>
              </a:ext>
            </a:extLst>
          </p:cNvPr>
          <p:cNvSpPr txBox="1"/>
          <p:nvPr/>
        </p:nvSpPr>
        <p:spPr>
          <a:xfrm>
            <a:off x="7743561" y="2450259"/>
            <a:ext cx="1400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</a:rPr>
              <a:t>Photo credits: </a:t>
            </a:r>
            <a:r>
              <a:rPr lang="it-IT" sz="1200" dirty="0">
                <a:latin typeface="+mn-lt"/>
              </a:rPr>
              <a:t>Wallace Woon (Straits Times), Betterindia.com,  Beck Deifenbach/ Reuters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64446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5A8D6-083A-C968-A08E-0426957DA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6">
            <a:extLst>
              <a:ext uri="{FF2B5EF4-FFF2-40B4-BE49-F238E27FC236}">
                <a16:creationId xmlns:a16="http://schemas.microsoft.com/office/drawing/2014/main" id="{F1869160-F4EA-43F4-9198-41EE58CFB00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34938" y="139700"/>
            <a:ext cx="8856662" cy="774700"/>
          </a:xfrm>
          <a:prstGeom prst="rect">
            <a:avLst/>
          </a:prstGeom>
          <a:solidFill>
            <a:srgbClr val="B31B1B"/>
          </a:solidFill>
          <a:ln w="25400" algn="ctr">
            <a:solidFill>
              <a:srgbClr val="B31B1B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C584F57-4D64-3518-2956-F382CCE8E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D13A508-10F3-47D1-712E-54700E5C9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51A4EA0C-88AF-E7D0-821C-2A3601968F17}"/>
              </a:ext>
            </a:extLst>
          </p:cNvPr>
          <p:cNvSpPr txBox="1">
            <a:spLocks/>
          </p:cNvSpPr>
          <p:nvPr/>
        </p:nvSpPr>
        <p:spPr bwMode="auto">
          <a:xfrm>
            <a:off x="134938" y="990923"/>
            <a:ext cx="858301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en-US" sz="2400" dirty="0">
                <a:solidFill>
                  <a:srgbClr val="000000"/>
                </a:solidFill>
                <a:ea typeface="Calibri" panose="020F0502020204030204" pitchFamily="34" charset="0"/>
              </a:rPr>
              <a:t>Employment in agriculture falls steadily as economies develop.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en-US" sz="2400" dirty="0">
                <a:solidFill>
                  <a:srgbClr val="000000"/>
                </a:solidFill>
                <a:ea typeface="Calibri" panose="020F0502020204030204" pitchFamily="34" charset="0"/>
              </a:rPr>
              <a:t>Rural areas need new income sources. Rather than farming crops and livestock, farm carbon, solar, wind and wildlife!</a:t>
            </a: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67103E-A5E0-32DA-7047-5C065F1D03AD}"/>
              </a:ext>
            </a:extLst>
          </p:cNvPr>
          <p:cNvSpPr txBox="1"/>
          <p:nvPr/>
        </p:nvSpPr>
        <p:spPr>
          <a:xfrm>
            <a:off x="210047" y="2461135"/>
            <a:ext cx="467352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 Renewable energy generation</a:t>
            </a: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2400" dirty="0">
              <a:solidFill>
                <a:srgbClr val="000000"/>
              </a:solidFill>
              <a:latin typeface="+mn-lt"/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 Post-harvest food/feed/fuel processing and manufacturing (which benefit from more, cheaper renewable energy generation)</a:t>
            </a: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2400" dirty="0">
              <a:solidFill>
                <a:srgbClr val="000000"/>
              </a:solidFill>
              <a:latin typeface="+mn-lt"/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 Environmental services (carbon credits, water purification, habitat) </a:t>
            </a: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2400" dirty="0">
              <a:solidFill>
                <a:srgbClr val="000000"/>
              </a:solidFill>
              <a:latin typeface="+mn-lt"/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 Recreation and tourism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3CCE8C-8B8C-B55D-DC0C-F56575454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352" y="2126908"/>
            <a:ext cx="3927648" cy="2320032"/>
          </a:xfrm>
          <a:prstGeom prst="rect">
            <a:avLst/>
          </a:prstGeom>
        </p:spPr>
      </p:pic>
      <p:pic>
        <p:nvPicPr>
          <p:cNvPr id="22" name="Picture 21" descr="A group of people standing on a path&#10;&#10;AI-generated content may be incorrect.">
            <a:extLst>
              <a:ext uri="{FF2B5EF4-FFF2-40B4-BE49-F238E27FC236}">
                <a16:creationId xmlns:a16="http://schemas.microsoft.com/office/drawing/2014/main" id="{B4005F3A-7C43-B194-2E10-036E20D181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353" y="4496688"/>
            <a:ext cx="3927647" cy="2301167"/>
          </a:xfrm>
          <a:prstGeom prst="rect">
            <a:avLst/>
          </a:prstGeom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5A9D4E21-8D00-B609-7E63-9258209FE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868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Must facilitate rural livelihoods transitions </a:t>
            </a:r>
          </a:p>
        </p:txBody>
      </p:sp>
    </p:spTree>
    <p:extLst>
      <p:ext uri="{BB962C8B-B14F-4D97-AF65-F5344CB8AC3E}">
        <p14:creationId xmlns:p14="http://schemas.microsoft.com/office/powerpoint/2010/main" val="184441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6"/>
          <p:cNvSpPr>
            <a:spLocks noChangeArrowheads="1"/>
          </p:cNvSpPr>
          <p:nvPr/>
        </p:nvSpPr>
        <p:spPr bwMode="auto">
          <a:xfrm>
            <a:off x="0" y="3452813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200"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59395" name="TextBox 6"/>
          <p:cNvSpPr txBox="1">
            <a:spLocks noChangeArrowheads="1"/>
          </p:cNvSpPr>
          <p:nvPr/>
        </p:nvSpPr>
        <p:spPr bwMode="auto">
          <a:xfrm>
            <a:off x="228600" y="1041023"/>
            <a:ext cx="8801100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>
                <a:latin typeface="Calibri" pitchFamily="34" charset="0"/>
              </a:rPr>
              <a:t>Humanity can build resilience to shocks, even in low-income rural communities. China is well positioned to lead the way.</a:t>
            </a:r>
          </a:p>
          <a:p>
            <a:r>
              <a:rPr lang="en-US" sz="2400" b="1" dirty="0">
                <a:latin typeface="Calibri" pitchFamily="34" charset="0"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>
                <a:latin typeface="Calibri" pitchFamily="34" charset="0"/>
              </a:rPr>
              <a:t>Requires renewed commitment to innovation bundles (technologies, institutions, policies) to reduce and transfer risk and to transform (esp. AFS) systems, esp. in Africa/Asia.</a:t>
            </a:r>
          </a:p>
          <a:p>
            <a:pPr marL="514350" indent="-514350">
              <a:buFont typeface="+mj-lt"/>
              <a:buAutoNum type="arabicPeriod"/>
            </a:pPr>
            <a:endParaRPr lang="en-US" sz="2400" b="1" dirty="0">
              <a:latin typeface="Calibri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b="1" dirty="0">
                <a:latin typeface="Calibri" pitchFamily="34" charset="0"/>
              </a:rPr>
              <a:t>AFS transformation requires </a:t>
            </a:r>
          </a:p>
          <a:p>
            <a:r>
              <a:rPr lang="en-US" sz="2400" b="1" dirty="0">
                <a:latin typeface="Calibri" pitchFamily="34" charset="0"/>
              </a:rPr>
              <a:t>	- shifting focus from calories/yields to HERS indicators</a:t>
            </a:r>
          </a:p>
          <a:p>
            <a:r>
              <a:rPr lang="en-US" sz="2400" b="1" dirty="0">
                <a:latin typeface="Calibri" pitchFamily="34" charset="0"/>
              </a:rPr>
              <a:t>	- large growth in AFS R&amp;D, much of it from private sector</a:t>
            </a:r>
          </a:p>
          <a:p>
            <a:r>
              <a:rPr lang="en-US" sz="2400" b="1" dirty="0">
                <a:latin typeface="Calibri" pitchFamily="34" charset="0"/>
              </a:rPr>
              <a:t>	- more attention to post-farmgate value chain, incl. off-farm 	food production</a:t>
            </a:r>
          </a:p>
          <a:p>
            <a:r>
              <a:rPr lang="en-US" sz="2400" b="1" dirty="0">
                <a:latin typeface="Calibri" pitchFamily="34" charset="0"/>
              </a:rPr>
              <a:t>	- facilitating rural non-farm livelihoods transitions</a:t>
            </a:r>
          </a:p>
          <a:p>
            <a:pPr marL="514350" indent="-514350">
              <a:buFont typeface="+mj-lt"/>
              <a:buAutoNum type="arabicPeriod"/>
            </a:pPr>
            <a:endParaRPr lang="en-US" sz="2800" b="1" dirty="0">
              <a:latin typeface="Calibri" pitchFamily="34" charset="0"/>
            </a:endParaRPr>
          </a:p>
          <a:p>
            <a:endParaRPr lang="en-US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272803C6-5F54-C874-1409-7DA9CB4FBC3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34938" y="139700"/>
            <a:ext cx="8856662" cy="774700"/>
          </a:xfrm>
          <a:prstGeom prst="rect">
            <a:avLst/>
          </a:prstGeom>
          <a:solidFill>
            <a:srgbClr val="B31B1B"/>
          </a:solidFill>
          <a:ln w="25400" algn="ctr">
            <a:solidFill>
              <a:srgbClr val="B31B1B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FF776CA4-372B-8F35-85C3-573EDEFF1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868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Key takeaways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9393" name="Rectangle 6"/>
          <p:cNvSpPr>
            <a:spLocks noChangeArrowheads="1"/>
          </p:cNvSpPr>
          <p:nvPr/>
        </p:nvSpPr>
        <p:spPr bwMode="auto">
          <a:xfrm>
            <a:off x="0" y="3452813"/>
            <a:ext cx="33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200"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59396" name="TextBox 7"/>
          <p:cNvSpPr txBox="1">
            <a:spLocks noChangeArrowheads="1"/>
          </p:cNvSpPr>
          <p:nvPr/>
        </p:nvSpPr>
        <p:spPr bwMode="auto">
          <a:xfrm>
            <a:off x="336550" y="152400"/>
            <a:ext cx="89090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  <a:latin typeface="Calibri" pitchFamily="34" charset="0"/>
              </a:rPr>
              <a:t>Thank you for your time, interest and comments!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95B7669A-458B-E2BF-74B7-072FD87DE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157" y="4572000"/>
            <a:ext cx="890905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  <a:latin typeface="Calibri" pitchFamily="34" charset="0"/>
              </a:rPr>
              <a:t>Links to my papers at</a:t>
            </a:r>
          </a:p>
          <a:p>
            <a:r>
              <a:rPr lang="en-US" sz="3200" b="1" dirty="0">
                <a:solidFill>
                  <a:srgbClr val="FFFFFF"/>
                </a:solidFill>
                <a:latin typeface="Calibri" pitchFamily="34" charset="0"/>
                <a:hlinkClick r:id="rId4"/>
              </a:rPr>
              <a:t>https://barrett.dyson.cornell.edu/</a:t>
            </a:r>
            <a:endParaRPr lang="en-US" sz="3200" b="1" dirty="0">
              <a:solidFill>
                <a:srgbClr val="FFFFFF"/>
              </a:solidFill>
              <a:latin typeface="Calibri" pitchFamily="34" charset="0"/>
            </a:endParaRPr>
          </a:p>
          <a:p>
            <a:endParaRPr lang="en-US" sz="3200" b="1" dirty="0">
              <a:solidFill>
                <a:srgbClr val="FFFFFF"/>
              </a:solidFill>
              <a:latin typeface="Calibri" pitchFamily="34" charset="0"/>
            </a:endParaRPr>
          </a:p>
          <a:p>
            <a:r>
              <a:rPr lang="en-US" sz="3200" b="1" dirty="0">
                <a:solidFill>
                  <a:srgbClr val="FFFFFF"/>
                </a:solidFill>
                <a:latin typeface="Calibri" pitchFamily="34" charset="0"/>
              </a:rPr>
              <a:t>Or email me at chris.barrett@cornell.edu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6"/>
          <p:cNvSpPr>
            <a:spLocks noChangeArrowheads="1"/>
          </p:cNvSpPr>
          <p:nvPr/>
        </p:nvSpPr>
        <p:spPr bwMode="auto">
          <a:xfrm flipV="1">
            <a:off x="134938" y="139700"/>
            <a:ext cx="8915400" cy="774700"/>
          </a:xfrm>
          <a:prstGeom prst="rect">
            <a:avLst/>
          </a:prstGeom>
          <a:solidFill>
            <a:srgbClr val="B31B1B"/>
          </a:solidFill>
          <a:ln w="25400" algn="ctr">
            <a:solidFill>
              <a:srgbClr val="B31B1B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6390" name="Rectangle 3"/>
          <p:cNvSpPr>
            <a:spLocks noChangeArrowheads="1"/>
          </p:cNvSpPr>
          <p:nvPr/>
        </p:nvSpPr>
        <p:spPr bwMode="auto">
          <a:xfrm>
            <a:off x="381000" y="2423522"/>
            <a:ext cx="6794525" cy="553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>
              <a:buFont typeface="Arial" charset="0"/>
              <a:buNone/>
            </a:pPr>
            <a:r>
              <a:rPr lang="en-US" sz="2400" dirty="0">
                <a:latin typeface="Calibri" pitchFamily="34" charset="0"/>
              </a:rPr>
              <a:t>The poorest places are defined not only by the depth and prevalence of poverty but equally by poverty’s persistence. Persistent poverty signals a trap?</a:t>
            </a:r>
          </a:p>
          <a:p>
            <a:pPr>
              <a:buFont typeface="Arial" charset="0"/>
              <a:buNone/>
            </a:pPr>
            <a:endParaRPr lang="en-US" sz="2400" dirty="0">
              <a:latin typeface="Calibri" pitchFamily="34" charset="0"/>
            </a:endParaRPr>
          </a:p>
          <a:p>
            <a:pPr>
              <a:buFont typeface="Arial" charset="0"/>
              <a:buNone/>
            </a:pPr>
            <a:r>
              <a:rPr lang="en-US" sz="2400" dirty="0">
                <a:latin typeface="Calibri" pitchFamily="34" charset="0"/>
              </a:rPr>
              <a:t>The emergent view of poverty traps emphasizes uninsured risk exposure as a key cause. </a:t>
            </a:r>
          </a:p>
          <a:p>
            <a:pPr>
              <a:buFont typeface="Arial" charset="0"/>
              <a:buNone/>
            </a:pPr>
            <a:endParaRPr lang="en-US" sz="2400" dirty="0">
              <a:latin typeface="Calibri" pitchFamily="34" charset="0"/>
            </a:endParaRPr>
          </a:p>
          <a:p>
            <a:pPr>
              <a:buFont typeface="Arial" charset="0"/>
              <a:buNone/>
            </a:pP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The possibility of risk-based poverty traps puts a premium on risk reduction and risk transfer tools and on systems transformation.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D3C621-D069-4098-A153-DAAEC0E3E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868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Risk and poverty traps</a:t>
            </a:r>
            <a:endParaRPr lang="en-US" sz="2800" b="1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4" descr="A picture containing text, outdoor, ground, person&#10;&#10;Description automatically generated">
            <a:extLst>
              <a:ext uri="{FF2B5EF4-FFF2-40B4-BE49-F238E27FC236}">
                <a16:creationId xmlns:a16="http://schemas.microsoft.com/office/drawing/2014/main" id="{A400E759-2AEA-4131-BF78-9B09006856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780" y="983114"/>
            <a:ext cx="1893300" cy="2841060"/>
          </a:xfrm>
          <a:prstGeom prst="rect">
            <a:avLst/>
          </a:prstGeom>
        </p:spPr>
      </p:pic>
      <p:pic>
        <p:nvPicPr>
          <p:cNvPr id="1026" name="Picture 2" descr="One Illness Away: Why People Become Poor and How They Escape Poverty:  Krishna, Anirudh: 9780199584512: Amazon.com: Books">
            <a:extLst>
              <a:ext uri="{FF2B5EF4-FFF2-40B4-BE49-F238E27FC236}">
                <a16:creationId xmlns:a16="http://schemas.microsoft.com/office/drawing/2014/main" id="{1982ACC9-9A05-4AF6-B119-AB6F31D07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935" y="3854934"/>
            <a:ext cx="1890665" cy="284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C4948C-EBC4-BCA4-DB90-51FA73589F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2484" y="1129996"/>
            <a:ext cx="3762375" cy="11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47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879A9-71B4-2644-2414-5910D7ABB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6">
            <a:extLst>
              <a:ext uri="{FF2B5EF4-FFF2-40B4-BE49-F238E27FC236}">
                <a16:creationId xmlns:a16="http://schemas.microsoft.com/office/drawing/2014/main" id="{D24E204C-6E6D-383A-70C6-EFD9BDE2D88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34938" y="139700"/>
            <a:ext cx="8915400" cy="774700"/>
          </a:xfrm>
          <a:prstGeom prst="rect">
            <a:avLst/>
          </a:prstGeom>
          <a:solidFill>
            <a:srgbClr val="B31B1B"/>
          </a:solidFill>
          <a:ln w="25400" algn="ctr">
            <a:solidFill>
              <a:srgbClr val="B31B1B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89AEFC-A290-6857-B91E-659207313094}"/>
              </a:ext>
            </a:extLst>
          </p:cNvPr>
          <p:cNvSpPr txBox="1"/>
          <p:nvPr/>
        </p:nvSpPr>
        <p:spPr>
          <a:xfrm>
            <a:off x="189935" y="971301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None/>
            </a:pPr>
            <a:r>
              <a:rPr lang="en-US" sz="2400" b="1" dirty="0">
                <a:latin typeface="Calibri" pitchFamily="34" charset="0"/>
              </a:rPr>
              <a:t>Development resilience exists when people can absorb or quickly recover from potentially catastrophic shocks and stressors.  </a:t>
            </a:r>
            <a:endParaRPr lang="en-US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0A26121-64AB-CC60-C1D6-59103217B94B}"/>
              </a:ext>
            </a:extLst>
          </p:cNvPr>
          <p:cNvGrpSpPr/>
          <p:nvPr/>
        </p:nvGrpSpPr>
        <p:grpSpPr>
          <a:xfrm>
            <a:off x="146696" y="1898240"/>
            <a:ext cx="5472318" cy="4040933"/>
            <a:chOff x="254466" y="1954447"/>
            <a:chExt cx="5448335" cy="389797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C7568EB-BD35-8607-6035-42D4AB7CCFF9}"/>
                </a:ext>
              </a:extLst>
            </p:cNvPr>
            <p:cNvGrpSpPr/>
            <p:nvPr/>
          </p:nvGrpSpPr>
          <p:grpSpPr>
            <a:xfrm>
              <a:off x="254466" y="1954447"/>
              <a:ext cx="5448335" cy="3444071"/>
              <a:chOff x="4942704" y="1335490"/>
              <a:chExt cx="3990158" cy="2893207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4C829877-66AF-AD7C-C15C-3946EDF519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42704" y="1335490"/>
                <a:ext cx="3990158" cy="2893207"/>
              </a:xfrm>
              <a:prstGeom prst="rect">
                <a:avLst/>
              </a:prstGeom>
            </p:spPr>
          </p:pic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75DC41BF-2878-85CA-D1B6-6693D00973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2664" y="3124200"/>
                <a:ext cx="3284136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C555CD7-F2DD-22D8-2EE8-F606B50108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53200" y="1524000"/>
                <a:ext cx="0" cy="23622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1">
                <a:extLst>
                  <a:ext uri="{FF2B5EF4-FFF2-40B4-BE49-F238E27FC236}">
                    <a16:creationId xmlns:a16="http://schemas.microsoft.com/office/drawing/2014/main" id="{0745AAD3-946A-B03A-3B68-9CB97BD658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67203" y="2874969"/>
                <a:ext cx="105687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eaLnBrk="1" hangingPunct="1"/>
                <a:r>
                  <a:rPr lang="en-US" sz="1200" b="1" dirty="0">
                    <a:latin typeface="+mn-lt"/>
                  </a:rPr>
                  <a:t>poverty line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3D15B00-0A37-8DD8-3449-FB0A9E813DBF}"/>
                </a:ext>
              </a:extLst>
            </p:cNvPr>
            <p:cNvGrpSpPr/>
            <p:nvPr/>
          </p:nvGrpSpPr>
          <p:grpSpPr>
            <a:xfrm>
              <a:off x="882515" y="5337805"/>
              <a:ext cx="3714699" cy="514619"/>
              <a:chOff x="228600" y="2781300"/>
              <a:chExt cx="9530521" cy="181025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8FF5451-284E-6B89-467B-35F5244578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7213" y="2781300"/>
                <a:ext cx="9201908" cy="1810259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FE5F5F7-6CC6-CFB3-7C03-4374CD91FE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8600" y="2846605"/>
                <a:ext cx="371475" cy="1419225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9E8E299-125B-C856-ADDF-131F15AA596A}"/>
              </a:ext>
            </a:extLst>
          </p:cNvPr>
          <p:cNvSpPr txBox="1"/>
          <p:nvPr/>
        </p:nvSpPr>
        <p:spPr>
          <a:xfrm>
            <a:off x="5485093" y="2210547"/>
            <a:ext cx="36575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n-lt"/>
              </a:rPr>
              <a:t>Development ambition: </a:t>
            </a:r>
            <a:r>
              <a:rPr lang="en-US" sz="2400" dirty="0">
                <a:latin typeface="+mn-lt"/>
              </a:rPr>
              <a:t>move people to / keep them in NPZ and raise steady state level of well-being. </a:t>
            </a:r>
          </a:p>
          <a:p>
            <a:endParaRPr lang="en-US" sz="2400" dirty="0">
              <a:latin typeface="+mn-lt"/>
            </a:endParaRPr>
          </a:p>
          <a:p>
            <a:r>
              <a:rPr lang="en-US" sz="2400" b="1" dirty="0">
                <a:latin typeface="+mn-lt"/>
              </a:rPr>
              <a:t>Humanitarian imperative: </a:t>
            </a:r>
            <a:r>
              <a:rPr lang="en-US" sz="2400" dirty="0">
                <a:latin typeface="+mn-lt"/>
              </a:rPr>
              <a:t>keep people from falling into HEZ.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141AD8-1DC5-E68D-79BC-34376E3EC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868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Risk and poverty traps</a:t>
            </a:r>
            <a:endParaRPr lang="en-US" sz="2800" b="1" i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918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" y="956473"/>
            <a:ext cx="8694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n-lt"/>
              </a:rPr>
              <a:t>Policy objective: minimize the duration, intensity and likelihood of people’s experience of poverty. Maximize human flourishing!</a:t>
            </a:r>
          </a:p>
          <a:p>
            <a:endParaRPr lang="en-US" sz="2400" dirty="0">
              <a:latin typeface="+mn-lt"/>
            </a:endParaRP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DAE048D7-DDB7-D8F7-9809-91FF2ADEEEB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68185" y="150453"/>
            <a:ext cx="8915400" cy="774700"/>
          </a:xfrm>
          <a:prstGeom prst="rect">
            <a:avLst/>
          </a:prstGeom>
          <a:solidFill>
            <a:srgbClr val="B31B1B"/>
          </a:solidFill>
          <a:ln w="25400" algn="ctr">
            <a:solidFill>
              <a:srgbClr val="B31B1B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endParaRPr lang="en-US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 bwMode="auto">
          <a:xfrm>
            <a:off x="163119" y="-31477"/>
            <a:ext cx="9067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2800" b="1" kern="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Risk and poverty traps: programming implications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CF6C634-76A2-8E0B-B657-BC8B9BBF358D}"/>
              </a:ext>
            </a:extLst>
          </p:cNvPr>
          <p:cNvGrpSpPr/>
          <p:nvPr/>
        </p:nvGrpSpPr>
        <p:grpSpPr>
          <a:xfrm>
            <a:off x="5650064" y="1895650"/>
            <a:ext cx="3505200" cy="2318031"/>
            <a:chOff x="4942704" y="1335490"/>
            <a:chExt cx="3990158" cy="289320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C90D5B0-2AE2-105A-EC39-CF10F8E3D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42704" y="1335490"/>
              <a:ext cx="3990158" cy="2893207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B7A0D73-A572-6C8E-C053-C05DFA5407E2}"/>
                </a:ext>
              </a:extLst>
            </p:cNvPr>
            <p:cNvCxnSpPr>
              <a:cxnSpLocks/>
            </p:cNvCxnSpPr>
            <p:nvPr/>
          </p:nvCxnSpPr>
          <p:spPr>
            <a:xfrm>
              <a:off x="5402664" y="3124200"/>
              <a:ext cx="328413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B1E7486-14CA-C627-82E5-6D10E64A8E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3200" y="1524000"/>
              <a:ext cx="0" cy="23622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">
              <a:extLst>
                <a:ext uri="{FF2B5EF4-FFF2-40B4-BE49-F238E27FC236}">
                  <a16:creationId xmlns:a16="http://schemas.microsoft.com/office/drawing/2014/main" id="{971FCDB4-1E30-560C-B8FE-29263755CE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13161" y="2810308"/>
              <a:ext cx="1309810" cy="345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9pPr>
            </a:lstStyle>
            <a:p>
              <a:pPr eaLnBrk="1" hangingPunct="1"/>
              <a:r>
                <a:rPr lang="en-US" sz="1200" b="1" dirty="0">
                  <a:latin typeface="+mn-lt"/>
                </a:rPr>
                <a:t>poverty line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97C54C5-46E8-C808-7F07-A0030A96D97B}"/>
              </a:ext>
            </a:extLst>
          </p:cNvPr>
          <p:cNvSpPr txBox="1"/>
          <p:nvPr/>
        </p:nvSpPr>
        <p:spPr>
          <a:xfrm>
            <a:off x="304800" y="1929620"/>
            <a:ext cx="6172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+mn-lt"/>
              </a:rPr>
              <a:t>Building resilience requires three changes:</a:t>
            </a:r>
          </a:p>
          <a:p>
            <a:pPr marL="457200" lvl="0" indent="-457200">
              <a:spcAft>
                <a:spcPts val="600"/>
              </a:spcAft>
              <a:buAutoNum type="arabicParenR"/>
            </a:pPr>
            <a:r>
              <a:rPr lang="en-US" sz="2400" dirty="0">
                <a:latin typeface="+mn-lt"/>
              </a:rPr>
              <a:t>Increase</a:t>
            </a:r>
            <a:r>
              <a:rPr lang="en-US" sz="2400" i="1" dirty="0">
                <a:latin typeface="+mn-lt"/>
              </a:rPr>
              <a:t> W</a:t>
            </a:r>
            <a:r>
              <a:rPr lang="en-US" sz="2400" i="1" baseline="-25000" dirty="0">
                <a:latin typeface="+mn-lt"/>
              </a:rPr>
              <a:t>t</a:t>
            </a:r>
            <a:r>
              <a:rPr lang="en-US" sz="2400" dirty="0">
                <a:latin typeface="+mn-lt"/>
              </a:rPr>
              <a:t>. Ex: cash transfers,             education, land or other assets.</a:t>
            </a:r>
          </a:p>
          <a:p>
            <a:pPr marL="457200" lvl="0" indent="-457200">
              <a:spcAft>
                <a:spcPts val="600"/>
              </a:spcAft>
              <a:buAutoNum type="arabicParenR"/>
            </a:pPr>
            <a:endParaRPr lang="en-US" sz="2400" dirty="0">
              <a:latin typeface="+mn-lt"/>
            </a:endParaRPr>
          </a:p>
          <a:p>
            <a:pPr marL="457200" lvl="0" indent="-457200">
              <a:spcAft>
                <a:spcPts val="600"/>
              </a:spcAft>
              <a:buAutoNum type="arabicParenR"/>
            </a:pPr>
            <a:r>
              <a:rPr lang="en-US" sz="2400" dirty="0">
                <a:latin typeface="+mn-lt"/>
              </a:rPr>
              <a:t>Risk reduction/transfer. Ex: insurance,  stress-resistant crop varieties, workfare. </a:t>
            </a:r>
          </a:p>
          <a:p>
            <a:pPr marL="457200" lvl="0" indent="-457200">
              <a:spcAft>
                <a:spcPts val="600"/>
              </a:spcAft>
              <a:buAutoNum type="arabicParenR"/>
            </a:pPr>
            <a:endParaRPr lang="en-US" sz="2400" dirty="0">
              <a:latin typeface="+mn-lt"/>
            </a:endParaRPr>
          </a:p>
          <a:p>
            <a:pPr marL="457200" lvl="0" indent="-457200">
              <a:spcAft>
                <a:spcPts val="600"/>
              </a:spcAft>
              <a:buAutoNum type="arabicParenR"/>
            </a:pPr>
            <a:r>
              <a:rPr lang="en-US" sz="2400" dirty="0">
                <a:latin typeface="+mn-lt"/>
              </a:rPr>
              <a:t>Change system structure. Ex:  technologies/institutions/policies  (Challenge: multi-scalar reinforcement: ‘fractal poverty traps’ </a:t>
            </a:r>
            <a:r>
              <a:rPr lang="en-US" sz="1400" dirty="0">
                <a:latin typeface="+mn-lt"/>
              </a:rPr>
              <a:t>(Barrett &amp; Swallow, </a:t>
            </a:r>
            <a:r>
              <a:rPr lang="en-US" sz="1400" i="1" dirty="0">
                <a:latin typeface="+mn-lt"/>
              </a:rPr>
              <a:t>World </a:t>
            </a:r>
            <a:r>
              <a:rPr lang="en-US" sz="1400" i="1" dirty="0" err="1">
                <a:latin typeface="+mn-lt"/>
              </a:rPr>
              <a:t>Dev’t</a:t>
            </a:r>
            <a:r>
              <a:rPr lang="en-US" sz="1400" i="1" dirty="0">
                <a:latin typeface="+mn-lt"/>
              </a:rPr>
              <a:t> </a:t>
            </a:r>
            <a:r>
              <a:rPr lang="en-US" sz="1400" dirty="0">
                <a:latin typeface="+mn-lt"/>
              </a:rPr>
              <a:t>2006)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075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6388" name="Rectangle 6"/>
          <p:cNvSpPr>
            <a:spLocks noChangeArrowheads="1"/>
          </p:cNvSpPr>
          <p:nvPr/>
        </p:nvSpPr>
        <p:spPr bwMode="auto">
          <a:xfrm flipV="1">
            <a:off x="95250" y="139700"/>
            <a:ext cx="8896350" cy="774700"/>
          </a:xfrm>
          <a:prstGeom prst="rect">
            <a:avLst/>
          </a:prstGeom>
          <a:solidFill>
            <a:srgbClr val="B31B1B"/>
          </a:solidFill>
          <a:ln w="25400" algn="ctr">
            <a:solidFill>
              <a:srgbClr val="B31B1B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6389" name="TextBox 10"/>
          <p:cNvSpPr txBox="1">
            <a:spLocks noChangeArrowheads="1"/>
          </p:cNvSpPr>
          <p:nvPr/>
        </p:nvSpPr>
        <p:spPr bwMode="auto">
          <a:xfrm>
            <a:off x="228600" y="228600"/>
            <a:ext cx="86868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latin typeface="+mn-lt"/>
              </a:rPr>
              <a:t>Risk transfer example: Index-based livestock insurance (IBLI)</a:t>
            </a:r>
            <a:endParaRPr lang="en-US" sz="2600" b="1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390" name="Rectangle 3"/>
          <p:cNvSpPr>
            <a:spLocks noChangeArrowheads="1"/>
          </p:cNvSpPr>
          <p:nvPr/>
        </p:nvSpPr>
        <p:spPr bwMode="auto">
          <a:xfrm>
            <a:off x="360636" y="1002686"/>
            <a:ext cx="8650014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r>
              <a:rPr lang="en-US" sz="2400" dirty="0">
                <a:latin typeface="Calibri" pitchFamily="34" charset="0"/>
              </a:rPr>
              <a:t>Poverty traps exist in the arid and semi-arid lands of Kenya/Ethiopia. </a:t>
            </a:r>
            <a:r>
              <a:rPr lang="en-US" sz="2400" b="1" dirty="0">
                <a:latin typeface="Calibri" pitchFamily="34" charset="0"/>
              </a:rPr>
              <a:t>Catastrophic herd loss risk due to major droughts is </a:t>
            </a:r>
            <a:r>
              <a:rPr lang="en-US" sz="2400" b="1" i="1" u="sng" dirty="0">
                <a:latin typeface="Calibri" pitchFamily="34" charset="0"/>
              </a:rPr>
              <a:t>the</a:t>
            </a:r>
            <a:r>
              <a:rPr lang="en-US" sz="2400" b="1" dirty="0">
                <a:latin typeface="Calibri" pitchFamily="34" charset="0"/>
              </a:rPr>
              <a:t> major cause of these dynamics. </a:t>
            </a:r>
            <a:r>
              <a:rPr lang="en-US" sz="2400" dirty="0">
                <a:latin typeface="Calibri" pitchFamily="34" charset="0"/>
              </a:rPr>
              <a:t>Puts a premium on drought risk management, both for individuals and for society. </a:t>
            </a:r>
          </a:p>
          <a:p>
            <a:pPr>
              <a:buFont typeface="Arial" charset="0"/>
              <a:buNone/>
            </a:pPr>
            <a:endParaRPr lang="en-US" sz="2800" dirty="0">
              <a:latin typeface="Calibri" pitchFamily="34" charset="0"/>
            </a:endParaRPr>
          </a:p>
          <a:p>
            <a:endParaRPr lang="en-US" sz="2400" b="1" dirty="0">
              <a:latin typeface="Calibri" pitchFamily="34" charset="0"/>
            </a:endParaRPr>
          </a:p>
          <a:p>
            <a:pPr>
              <a:buFont typeface="Arial" charset="0"/>
              <a:buNone/>
            </a:pPr>
            <a:endParaRPr lang="en-US" sz="2400" dirty="0">
              <a:latin typeface="Calibri" pitchFamily="34" charset="0"/>
            </a:endParaRPr>
          </a:p>
          <a:p>
            <a:pPr>
              <a:buFont typeface="Arial" charset="0"/>
              <a:buNone/>
            </a:pPr>
            <a:endParaRPr lang="en-US" sz="2400" dirty="0">
              <a:latin typeface="Calibri" pitchFamily="34" charset="0"/>
            </a:endParaRPr>
          </a:p>
          <a:p>
            <a:pPr>
              <a:buFont typeface="Arial" charset="0"/>
              <a:buNone/>
            </a:pPr>
            <a:endParaRPr lang="en-US" sz="2400" dirty="0">
              <a:latin typeface="Calibri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83D836C-4A3B-AF21-0A06-8723E0BD1343}"/>
              </a:ext>
            </a:extLst>
          </p:cNvPr>
          <p:cNvGrpSpPr/>
          <p:nvPr/>
        </p:nvGrpSpPr>
        <p:grpSpPr>
          <a:xfrm>
            <a:off x="133350" y="2743200"/>
            <a:ext cx="4438650" cy="3872061"/>
            <a:chOff x="133350" y="2743200"/>
            <a:chExt cx="4438650" cy="3872061"/>
          </a:xfrm>
        </p:grpSpPr>
        <p:pic>
          <p:nvPicPr>
            <p:cNvPr id="16392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350" y="2743200"/>
              <a:ext cx="4438650" cy="3641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228600" y="6338262"/>
              <a:ext cx="21082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+mn-lt"/>
                </a:rPr>
                <a:t>Source: Lybbert et al. (2004 </a:t>
              </a:r>
              <a:r>
                <a:rPr lang="en-US" sz="1200" i="1" dirty="0">
                  <a:latin typeface="+mn-lt"/>
                </a:rPr>
                <a:t>EJ</a:t>
              </a:r>
              <a:r>
                <a:rPr lang="en-US" sz="1200" dirty="0">
                  <a:latin typeface="+mn-lt"/>
                </a:rPr>
                <a:t>)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" t="8890" r="14779" b="6665"/>
          <a:stretch/>
        </p:blipFill>
        <p:spPr>
          <a:xfrm>
            <a:off x="4585396" y="2883652"/>
            <a:ext cx="2113798" cy="2974975"/>
          </a:xfrm>
          <a:prstGeom prst="rect">
            <a:avLst/>
          </a:prstGeom>
        </p:spPr>
      </p:pic>
      <p:pic>
        <p:nvPicPr>
          <p:cNvPr id="12" name="Picture 4" descr="BoranWoman&amp;Child@DiribGombo">
            <a:extLst>
              <a:ext uri="{FF2B5EF4-FFF2-40B4-BE49-F238E27FC236}">
                <a16:creationId xmlns:a16="http://schemas.microsoft.com/office/drawing/2014/main" id="{7DC54AED-E1C0-416C-BF01-75A17C582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659" y="2883652"/>
            <a:ext cx="2240756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8536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6"/>
          <p:cNvSpPr>
            <a:spLocks noChangeArrowheads="1"/>
          </p:cNvSpPr>
          <p:nvPr/>
        </p:nvSpPr>
        <p:spPr bwMode="auto">
          <a:xfrm flipV="1">
            <a:off x="134938" y="139700"/>
            <a:ext cx="8856662" cy="774700"/>
          </a:xfrm>
          <a:prstGeom prst="rect">
            <a:avLst/>
          </a:prstGeom>
          <a:solidFill>
            <a:srgbClr val="B31B1B"/>
          </a:solidFill>
          <a:ln w="25400" algn="ctr">
            <a:solidFill>
              <a:srgbClr val="B31B1B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6390" name="Rectangle 3"/>
          <p:cNvSpPr>
            <a:spLocks noChangeArrowheads="1"/>
          </p:cNvSpPr>
          <p:nvPr/>
        </p:nvSpPr>
        <p:spPr bwMode="auto">
          <a:xfrm>
            <a:off x="115040" y="979339"/>
            <a:ext cx="8557161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eaLnBrk="1" hangingPunct="1"/>
            <a:r>
              <a:rPr lang="en-US" sz="2400" dirty="0">
                <a:latin typeface="+mn-lt"/>
              </a:rPr>
              <a:t>Drought risk worsening. Pastoralist systems adapted to weather shocks. But is it resilient to a shift in climate? Many models predict increased rainfall variability (i.e., increased risk of drought).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5370" y="2438400"/>
            <a:ext cx="49714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n-lt"/>
              </a:rPr>
              <a:t>Herd dynamics differ b/n good and poor rainfall states, so change w/drought (&lt;250 mm/</a:t>
            </a:r>
            <a:r>
              <a:rPr lang="en-US" sz="2400" dirty="0" err="1">
                <a:latin typeface="+mn-lt"/>
              </a:rPr>
              <a:t>yr</a:t>
            </a:r>
            <a:r>
              <a:rPr lang="en-US" sz="2400" dirty="0">
                <a:latin typeface="+mn-lt"/>
              </a:rPr>
              <a:t>) risk. </a:t>
            </a:r>
          </a:p>
          <a:p>
            <a:endParaRPr lang="en-US" sz="2400" dirty="0">
              <a:latin typeface="+mn-lt"/>
            </a:endParaRPr>
          </a:p>
          <a:p>
            <a:r>
              <a:rPr lang="en-US" sz="2400" dirty="0">
                <a:latin typeface="+mn-lt"/>
              </a:rPr>
              <a:t>In southern Ethiopia, in expectation, doubling drought risk leads to system collapse in the absence of any change to prevailing herd dynamics.</a:t>
            </a:r>
          </a:p>
          <a:p>
            <a:endParaRPr lang="en-US" sz="2400" dirty="0">
              <a:latin typeface="+mn-lt"/>
            </a:endParaRPr>
          </a:p>
          <a:p>
            <a:r>
              <a:rPr lang="en-US" sz="2400" dirty="0">
                <a:latin typeface="+mn-lt"/>
              </a:rPr>
              <a:t>Need something more than food aid!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4708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F5ABFC5-4073-8720-69C8-1C8B01665EF6}"/>
              </a:ext>
            </a:extLst>
          </p:cNvPr>
          <p:cNvGrpSpPr/>
          <p:nvPr/>
        </p:nvGrpSpPr>
        <p:grpSpPr>
          <a:xfrm>
            <a:off x="5243073" y="2209803"/>
            <a:ext cx="4072066" cy="4559006"/>
            <a:chOff x="5243073" y="2209803"/>
            <a:chExt cx="4072066" cy="4559006"/>
          </a:xfrm>
        </p:grpSpPr>
        <p:sp>
          <p:nvSpPr>
            <p:cNvPr id="11" name="TextBox 1"/>
            <p:cNvSpPr txBox="1">
              <a:spLocks noChangeArrowheads="1"/>
            </p:cNvSpPr>
            <p:nvPr/>
          </p:nvSpPr>
          <p:spPr bwMode="auto">
            <a:xfrm>
              <a:off x="5395601" y="6461032"/>
              <a:ext cx="391953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9pPr>
            </a:lstStyle>
            <a:p>
              <a:pPr eaLnBrk="1" hangingPunct="1"/>
              <a:r>
                <a:rPr lang="en-US" sz="1400" dirty="0">
                  <a:latin typeface="+mn-lt"/>
                </a:rPr>
                <a:t>Source: Barrett and Santos (</a:t>
              </a:r>
              <a:r>
                <a:rPr lang="en-US" sz="1400" i="1" dirty="0" err="1">
                  <a:latin typeface="+mn-lt"/>
                </a:rPr>
                <a:t>Ecol</a:t>
              </a:r>
              <a:r>
                <a:rPr lang="en-US" sz="1400" i="1" dirty="0">
                  <a:latin typeface="+mn-lt"/>
                </a:rPr>
                <a:t> Econ</a:t>
              </a:r>
              <a:r>
                <a:rPr lang="en-US" sz="1400" dirty="0">
                  <a:latin typeface="+mn-lt"/>
                </a:rPr>
                <a:t> 2014)</a:t>
              </a:r>
            </a:p>
          </p:txBody>
        </p:sp>
        <p:pic>
          <p:nvPicPr>
            <p:cNvPr id="1025" name="Picture 2" descr="CCHD_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601" y="4146047"/>
              <a:ext cx="3276600" cy="2386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339B599-B4F2-47EB-83D6-945F82F35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1" t="3822" r="3064" b="4921"/>
            <a:stretch>
              <a:fillRect/>
            </a:stretch>
          </p:blipFill>
          <p:spPr>
            <a:xfrm>
              <a:off x="5243073" y="2209803"/>
              <a:ext cx="3429128" cy="1962252"/>
            </a:xfrm>
            <a:prstGeom prst="rect">
              <a:avLst/>
            </a:prstGeom>
          </p:spPr>
        </p:pic>
      </p:grpSp>
      <p:sp>
        <p:nvSpPr>
          <p:cNvPr id="2" name="TextBox 10">
            <a:extLst>
              <a:ext uri="{FF2B5EF4-FFF2-40B4-BE49-F238E27FC236}">
                <a16:creationId xmlns:a16="http://schemas.microsoft.com/office/drawing/2014/main" id="{926E2260-592A-63DD-2F9D-B43279CC7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868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IBLI: The threat of climate change</a:t>
            </a:r>
            <a:endParaRPr lang="en-US" sz="2800" b="1" i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8453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6"/>
          <p:cNvSpPr>
            <a:spLocks noChangeArrowheads="1"/>
          </p:cNvSpPr>
          <p:nvPr/>
        </p:nvSpPr>
        <p:spPr bwMode="auto">
          <a:xfrm flipV="1">
            <a:off x="134938" y="139700"/>
            <a:ext cx="8856662" cy="774700"/>
          </a:xfrm>
          <a:prstGeom prst="rect">
            <a:avLst/>
          </a:prstGeom>
          <a:solidFill>
            <a:srgbClr val="B31B1B"/>
          </a:solidFill>
          <a:ln w="25400" algn="ctr">
            <a:solidFill>
              <a:srgbClr val="B31B1B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8437" name="TextBox 10"/>
          <p:cNvSpPr txBox="1">
            <a:spLocks noChangeArrowheads="1"/>
          </p:cNvSpPr>
          <p:nvPr/>
        </p:nvSpPr>
        <p:spPr bwMode="auto">
          <a:xfrm>
            <a:off x="228600" y="228600"/>
            <a:ext cx="868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IBLI design and impacts </a:t>
            </a:r>
            <a:endParaRPr lang="en-US" sz="2800" b="1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" y="914400"/>
            <a:ext cx="8686800" cy="1107996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/>
          <a:p>
            <a:r>
              <a:rPr lang="en-US" sz="2000" b="1" dirty="0">
                <a:latin typeface="+mn-lt"/>
              </a:rPr>
              <a:t>Use near-real-time </a:t>
            </a:r>
            <a:r>
              <a:rPr lang="en-US" sz="2000" dirty="0">
                <a:latin typeface="+mn-lt"/>
              </a:rPr>
              <a:t>Normalized Difference Vegetation Index (NDVI) MODIS satellite data to define losses based on historical NDVI-mortality relationship. For expected losses &gt;15%, seasonal payment from reinsured insurer. </a:t>
            </a:r>
          </a:p>
        </p:txBody>
      </p:sp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61" y="1995336"/>
            <a:ext cx="3886200" cy="229955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/>
          <p:cNvSpPr txBox="1"/>
          <p:nvPr/>
        </p:nvSpPr>
        <p:spPr>
          <a:xfrm>
            <a:off x="3886200" y="4493127"/>
            <a:ext cx="53045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Imperfect product, but worked as designed, with big impacts. 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Marginal impact on income or MUAC is 6-45x that of cash transfers! 40-55% increase in children’s education! </a:t>
            </a:r>
            <a:r>
              <a:rPr lang="en-US" sz="2000" dirty="0">
                <a:latin typeface="+mn-lt"/>
              </a:rPr>
              <a:t>Scaled out to Kenya, Djibouti, Ethiopia, Mauritania, Somalia, Zambia. 3.2 million insured as of summer 2025.</a:t>
            </a:r>
            <a:endParaRPr lang="en-US" sz="1400" dirty="0">
              <a:latin typeface="+mn-lt"/>
            </a:endParaRPr>
          </a:p>
          <a:p>
            <a:r>
              <a:rPr lang="en-US" sz="1200" dirty="0">
                <a:latin typeface="+mn-lt"/>
              </a:rPr>
              <a:t>For more, see Jensen et al. book (CUP, 2024), Barrett et al. (2025 working paper)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11009B6-3651-F022-030C-3F87BF934C6C}"/>
              </a:ext>
            </a:extLst>
          </p:cNvPr>
          <p:cNvGrpSpPr/>
          <p:nvPr/>
        </p:nvGrpSpPr>
        <p:grpSpPr>
          <a:xfrm>
            <a:off x="4404418" y="1978365"/>
            <a:ext cx="2342096" cy="2432251"/>
            <a:chOff x="6008079" y="2573114"/>
            <a:chExt cx="2149138" cy="2030657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FE5ADA2C-54DD-842B-BA4B-EC08645E4D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r="51288" b="11097"/>
            <a:stretch/>
          </p:blipFill>
          <p:spPr bwMode="auto">
            <a:xfrm>
              <a:off x="6009797" y="2573114"/>
              <a:ext cx="2147420" cy="2014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66ADE87-76B3-8B96-C65A-BC23C3011278}"/>
                </a:ext>
              </a:extLst>
            </p:cNvPr>
            <p:cNvSpPr/>
            <p:nvPr/>
          </p:nvSpPr>
          <p:spPr>
            <a:xfrm>
              <a:off x="6008079" y="2615181"/>
              <a:ext cx="2125988" cy="198859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1337FEB-9DB3-1628-9713-3441572AA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5128" y="1998113"/>
            <a:ext cx="1863529" cy="24752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4DE689-4593-0E57-ECE6-95DE89F341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33" r="1991"/>
          <a:stretch/>
        </p:blipFill>
        <p:spPr>
          <a:xfrm>
            <a:off x="242761" y="4471333"/>
            <a:ext cx="3408009" cy="22123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38556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6"/>
          <p:cNvSpPr>
            <a:spLocks noChangeArrowheads="1"/>
          </p:cNvSpPr>
          <p:nvPr/>
        </p:nvSpPr>
        <p:spPr bwMode="auto">
          <a:xfrm flipV="1">
            <a:off x="134938" y="139700"/>
            <a:ext cx="8856662" cy="774700"/>
          </a:xfrm>
          <a:prstGeom prst="rect">
            <a:avLst/>
          </a:prstGeom>
          <a:solidFill>
            <a:srgbClr val="B31B1B"/>
          </a:solidFill>
          <a:ln w="25400" algn="ctr">
            <a:solidFill>
              <a:srgbClr val="B31B1B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8437" name="TextBox 10"/>
          <p:cNvSpPr txBox="1">
            <a:spLocks noChangeArrowheads="1"/>
          </p:cNvSpPr>
          <p:nvPr/>
        </p:nvSpPr>
        <p:spPr bwMode="auto">
          <a:xfrm>
            <a:off x="228600" y="228600"/>
            <a:ext cx="868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Risk reduction example: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Schisto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biocontrol in Senegal</a:t>
            </a:r>
          </a:p>
        </p:txBody>
      </p:sp>
      <p:sp>
        <p:nvSpPr>
          <p:cNvPr id="18438" name="Rectangle 3"/>
          <p:cNvSpPr>
            <a:spLocks noChangeArrowheads="1"/>
          </p:cNvSpPr>
          <p:nvPr/>
        </p:nvSpPr>
        <p:spPr bwMode="auto">
          <a:xfrm>
            <a:off x="228600" y="1071512"/>
            <a:ext cx="8480932" cy="1158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atin typeface="+mn-lt"/>
              </a:rPr>
              <a:t>Ag </a:t>
            </a:r>
            <a:r>
              <a:rPr lang="en-US" sz="2000" b="1" dirty="0" err="1">
                <a:latin typeface="+mn-lt"/>
              </a:rPr>
              <a:t>dev’t</a:t>
            </a:r>
            <a:r>
              <a:rPr lang="en-US" sz="2000" b="1" dirty="0">
                <a:latin typeface="+mn-lt"/>
              </a:rPr>
              <a:t> can aggravate infectious disease burdens. 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latin typeface="+mn-lt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E8EC3EA-D798-4509-8C4A-C22E593BE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9B4AFC-EC37-4887-A225-D35C45718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963" y="1193222"/>
            <a:ext cx="3213063" cy="1235021"/>
          </a:xfrm>
          <a:prstGeom prst="rect">
            <a:avLst/>
          </a:prstGeom>
        </p:spPr>
      </p:pic>
      <p:pic>
        <p:nvPicPr>
          <p:cNvPr id="2053" name="Picture 5" descr="Human schistosomiasis - The Lancet">
            <a:extLst>
              <a:ext uri="{FF2B5EF4-FFF2-40B4-BE49-F238E27FC236}">
                <a16:creationId xmlns:a16="http://schemas.microsoft.com/office/drawing/2014/main" id="{A7D445D4-27E4-43E9-A43D-7690DFCE2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191" y="2913457"/>
            <a:ext cx="2600142" cy="348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DCB3E7-9F46-428C-9E11-2495DF42CA5C}"/>
              </a:ext>
            </a:extLst>
          </p:cNvPr>
          <p:cNvSpPr txBox="1"/>
          <p:nvPr/>
        </p:nvSpPr>
        <p:spPr>
          <a:xfrm>
            <a:off x="228600" y="3830915"/>
            <a:ext cx="59465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+mn-lt"/>
              </a:rPr>
              <a:t>Schistosomiasis affects &gt;240m globally (&gt;800m at risk). China has improved, but human/cattle risk remains.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latin typeface="+mn-lt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+mn-lt"/>
              </a:rPr>
              <a:t>Great example of a poverty-disease trap. Impedes child cognitive/physical </a:t>
            </a:r>
            <a:r>
              <a:rPr lang="en-US" sz="2000" dirty="0" err="1">
                <a:latin typeface="+mn-lt"/>
              </a:rPr>
              <a:t>dev’t</a:t>
            </a:r>
            <a:r>
              <a:rPr lang="en-US" sz="2000" dirty="0">
                <a:latin typeface="+mn-lt"/>
              </a:rPr>
              <a:t> via anemia, morbidity. Disrupts work/school attendance. Suppresses </a:t>
            </a:r>
            <a:r>
              <a:rPr lang="en-US" sz="2000" dirty="0" err="1">
                <a:latin typeface="+mn-lt"/>
              </a:rPr>
              <a:t>immunoresponse</a:t>
            </a:r>
            <a:r>
              <a:rPr lang="en-US" sz="2000" dirty="0">
                <a:latin typeface="+mn-lt"/>
              </a:rPr>
              <a:t>.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latin typeface="+mn-lt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+mn-lt"/>
              </a:rPr>
              <a:t>Deworming (MDA of praziquantel) has high reinfection rates. </a:t>
            </a:r>
            <a:r>
              <a:rPr lang="en-US" sz="2000" dirty="0" err="1">
                <a:latin typeface="+mn-lt"/>
              </a:rPr>
              <a:t>Biocontrols</a:t>
            </a:r>
            <a:r>
              <a:rPr lang="en-US" sz="2000" dirty="0">
                <a:latin typeface="+mn-lt"/>
              </a:rPr>
              <a:t> (e.g., prawns) largely ineffective.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E0A440-9F77-4C03-BE35-C70FA0021055}"/>
              </a:ext>
            </a:extLst>
          </p:cNvPr>
          <p:cNvSpPr txBox="1"/>
          <p:nvPr/>
        </p:nvSpPr>
        <p:spPr>
          <a:xfrm>
            <a:off x="6096000" y="6365582"/>
            <a:ext cx="2953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</a:rPr>
              <a:t>Source: Colley et al. </a:t>
            </a:r>
            <a:r>
              <a:rPr lang="en-US" sz="1400" i="1" dirty="0">
                <a:latin typeface="+mn-lt"/>
              </a:rPr>
              <a:t>The Lancet </a:t>
            </a:r>
            <a:r>
              <a:rPr lang="en-US" sz="1400" dirty="0">
                <a:latin typeface="+mn-lt"/>
              </a:rPr>
              <a:t>2014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6BCABC-C608-5A51-0EA9-AD00382F9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600" y="1454327"/>
            <a:ext cx="2770972" cy="237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822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3678</TotalTime>
  <Words>1654</Words>
  <Application>Microsoft Office PowerPoint</Application>
  <PresentationFormat>On-screen Show (4:3)</PresentationFormat>
  <Paragraphs>171</Paragraphs>
  <Slides>23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Georgia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IBLI Performance Paper</dc:title>
  <dc:creator>Pin Chantarat</dc:creator>
  <cp:lastModifiedBy>Chris Barrett</cp:lastModifiedBy>
  <cp:revision>174</cp:revision>
  <dcterms:created xsi:type="dcterms:W3CDTF">2009-03-02T19:09:48Z</dcterms:created>
  <dcterms:modified xsi:type="dcterms:W3CDTF">2025-10-24T00:35:55Z</dcterms:modified>
</cp:coreProperties>
</file>